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417" r:id="rId2"/>
    <p:sldId id="413" r:id="rId3"/>
    <p:sldId id="414" r:id="rId4"/>
    <p:sldId id="811" r:id="rId5"/>
    <p:sldId id="816" r:id="rId6"/>
    <p:sldId id="817" r:id="rId7"/>
    <p:sldId id="807" r:id="rId8"/>
    <p:sldId id="808" r:id="rId9"/>
    <p:sldId id="809" r:id="rId10"/>
    <p:sldId id="818" r:id="rId11"/>
    <p:sldId id="613" r:id="rId12"/>
    <p:sldId id="819" r:id="rId13"/>
    <p:sldId id="703" r:id="rId14"/>
    <p:sldId id="559" r:id="rId15"/>
    <p:sldId id="496" r:id="rId16"/>
    <p:sldId id="812" r:id="rId17"/>
    <p:sldId id="813" r:id="rId18"/>
    <p:sldId id="815" r:id="rId19"/>
    <p:sldId id="820" r:id="rId20"/>
    <p:sldId id="821" r:id="rId21"/>
    <p:sldId id="336" r:id="rId22"/>
    <p:sldId id="337" r:id="rId23"/>
    <p:sldId id="827" r:id="rId24"/>
    <p:sldId id="823" r:id="rId25"/>
    <p:sldId id="822" r:id="rId26"/>
    <p:sldId id="824" r:id="rId27"/>
    <p:sldId id="826" r:id="rId28"/>
    <p:sldId id="825" r:id="rId29"/>
    <p:sldId id="264" r:id="rId30"/>
    <p:sldId id="267" r:id="rId31"/>
    <p:sldId id="268" r:id="rId32"/>
    <p:sldId id="257" r:id="rId33"/>
    <p:sldId id="258" r:id="rId34"/>
    <p:sldId id="277" r:id="rId35"/>
    <p:sldId id="295" r:id="rId36"/>
    <p:sldId id="296" r:id="rId37"/>
    <p:sldId id="262" r:id="rId38"/>
    <p:sldId id="828" r:id="rId39"/>
    <p:sldId id="829" r:id="rId40"/>
    <p:sldId id="259" r:id="rId41"/>
    <p:sldId id="83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ED"/>
    <a:srgbClr val="EFFFE8"/>
    <a:srgbClr val="EBF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94"/>
    <p:restoredTop sz="70375"/>
  </p:normalViewPr>
  <p:slideViewPr>
    <p:cSldViewPr snapToGrid="0" snapToObjects="1">
      <p:cViewPr varScale="1">
        <p:scale>
          <a:sx n="96" d="100"/>
          <a:sy n="96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2D0EB-8A4F-9F42-B093-FEA1E3B5B6BE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F8CC9-927F-E741-8AEA-6A38F9A0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5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rag_(physics)" TargetMode="External"/><Relationship Id="rId7" Type="http://schemas.openxmlformats.org/officeDocument/2006/relationships/hyperlink" Target="https://en.wikipedia.org/wiki/Johnson_nois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Joule_heating" TargetMode="External"/><Relationship Id="rId5" Type="http://schemas.openxmlformats.org/officeDocument/2006/relationships/hyperlink" Target="https://en.wikipedia.org/wiki/Resistor" TargetMode="External"/><Relationship Id="rId4" Type="http://schemas.openxmlformats.org/officeDocument/2006/relationships/hyperlink" Target="https://en.wikipedia.org/wiki/Brownian_motio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7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/>
              <a:t>With the development of femtosecond laser systems the ultrafast time scales (below one nanosecond) are accessible, even in small laboratory experiments.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A417-1106-304F-8F8D-952BEA482F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光子有两种</a:t>
            </a:r>
            <a:r>
              <a:rPr lang="zh-CN" altLang="en-CA" dirty="0"/>
              <a:t>自旋态</a:t>
            </a:r>
            <a:r>
              <a:rPr lang="zh-CN" altLang="en-US" dirty="0"/>
              <a:t>，方向是沿着光传播的方向，平行或反平行，左旋</a:t>
            </a:r>
            <a:r>
              <a:rPr lang="en-US" altLang="zh-CN" dirty="0"/>
              <a:t>/</a:t>
            </a:r>
            <a:r>
              <a:rPr lang="zh-CN" altLang="en-US" dirty="0"/>
              <a:t>右旋对应的角动量是正负</a:t>
            </a:r>
            <a:r>
              <a:rPr lang="en-US" altLang="zh-CN" dirty="0"/>
              <a:t>1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8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扭转力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9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54729-35DC-4787-8A54-E4164BE3541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03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0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41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10^10 /cm^2 x20L</a:t>
            </a:r>
            <a:r>
              <a:rPr lang="en-US" baseline="0" dirty="0"/>
              <a:t> 10% hole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740-6F9E-4044-90BF-4E39A7C18B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1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1pm = 1.5ueV</a:t>
            </a:r>
            <a:r>
              <a:rPr lang="en-US" baseline="0" dirty="0"/>
              <a:t> = 375 MHz @900nm, 500kHz -&gt; 300ns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740-6F9E-4044-90BF-4E39A7C18B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6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3.7x10^16/cm^3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740-6F9E-4044-90BF-4E39A7C18B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6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54729-35DC-4787-8A54-E4164BE3541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02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A417-1106-304F-8F8D-952BEA482F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7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我的毕业设计从中受益匪浅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5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dirty="0">
                <a:solidFill>
                  <a:srgbClr val="202122"/>
                </a:solidFill>
                <a:effectLst/>
              </a:rPr>
              <a:t>quantifies the relation between the fluctuations in a system that obeys</a:t>
            </a:r>
            <a:r>
              <a:rPr lang="en-CA" sz="1200" b="0" i="0" dirty="0">
                <a:effectLst/>
              </a:rPr>
              <a:t> </a:t>
            </a:r>
            <a:r>
              <a:rPr lang="en-CA" sz="1200" b="0" i="0" u="none" strike="noStrike" dirty="0">
                <a:effectLst/>
              </a:rPr>
              <a:t>detailed balance</a:t>
            </a:r>
            <a:r>
              <a:rPr lang="en-CA" sz="1200" b="0" i="0" dirty="0">
                <a:effectLst/>
              </a:rPr>
              <a:t> and the response of the system to applied perturbations.</a:t>
            </a:r>
          </a:p>
          <a:p>
            <a:endParaRPr lang="en-CA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If an object is moving through a fluid, it experiences </a:t>
            </a:r>
            <a:r>
              <a:rPr lang="en-CA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rag (physics)"/>
              </a:rPr>
              <a:t>drag</a:t>
            </a:r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(air resistance or fluid resistance). Drag dissipates kinetic energy, turning it into heat. The corresponding fluctuation is </a:t>
            </a:r>
            <a:r>
              <a:rPr lang="en-CA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Brownian motion"/>
              </a:rPr>
              <a:t>Brownian motion</a:t>
            </a:r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An object in a fluid does not sit still, but rather moves around with a small and rapidly-changing velocity, as molecules in the fluid bump into it. Brownian motion converts heat energy into kinetic energy—the reverse of drag.</a:t>
            </a:r>
            <a:endParaRPr lang="en-CA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CA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If electric current is running through a wire loop with a </a:t>
            </a:r>
            <a:r>
              <a:rPr lang="en-CA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Resistor"/>
              </a:rPr>
              <a:t>resistor</a:t>
            </a:r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it, the current will rapidly go to zero because of the resistance. Resistance dissipates electrical energy, turning it into heat (</a:t>
            </a:r>
            <a:r>
              <a:rPr lang="en-CA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Joule heating"/>
              </a:rPr>
              <a:t>Joule heating</a:t>
            </a:r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The corresponding fluctuation is </a:t>
            </a:r>
            <a:r>
              <a:rPr lang="en-CA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Johnson noise"/>
              </a:rPr>
              <a:t>Johnson noise</a:t>
            </a:r>
            <a:r>
              <a:rPr lang="en-C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A wire loop with a resistor in it does not actually have zero current, it has a small and rapidly-fluctuating current caused by the thermal fluctuations of the electrons and atoms in the resistor. Johnson noise converts heat energy into electrical energy—the reverse of resistance.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55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00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8CC9-927F-E741-8AEA-6A38F9A0B2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4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9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0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7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5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C877D-3AAC-4245-936E-BC3AEA21CE9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50D7D-E01B-674A-9856-F708F7B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8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image" Target="../media/image400.png"/><Relationship Id="rId10" Type="http://schemas.openxmlformats.org/officeDocument/2006/relationships/image" Target="../media/image45.png"/><Relationship Id="rId4" Type="http://schemas.openxmlformats.org/officeDocument/2006/relationships/image" Target="../media/image39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nfo.phys.tsinghua.edu.cn/yanglab/" TargetMode="Externa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7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7" Type="http://schemas.openxmlformats.org/officeDocument/2006/relationships/image" Target="../media/image87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1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4.png"/><Relationship Id="rId7" Type="http://schemas.openxmlformats.org/officeDocument/2006/relationships/image" Target="../media/image2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882" y="528034"/>
            <a:ext cx="7933386" cy="2554071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</a:rPr>
              <a:t>“聆听”半导体中的电子自旋噪声</a:t>
            </a:r>
            <a:br>
              <a:rPr lang="en-CA" altLang="zh-CN" sz="4000" b="1" dirty="0">
                <a:solidFill>
                  <a:srgbClr val="0070C0"/>
                </a:solidFill>
              </a:rPr>
            </a:br>
            <a:br>
              <a:rPr lang="en-CA" altLang="zh-CN" sz="4000" b="1" dirty="0">
                <a:solidFill>
                  <a:srgbClr val="0070C0"/>
                </a:solidFill>
              </a:rPr>
            </a:br>
            <a:r>
              <a:rPr lang="en-US" altLang="zh-CN" sz="3600" b="1" dirty="0">
                <a:solidFill>
                  <a:srgbClr val="0070C0"/>
                </a:solidFill>
              </a:rPr>
              <a:t>“Listening” to the spin noise of electrons in semiconductors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9" y="3323030"/>
            <a:ext cx="6858000" cy="1104850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杨鲁懿</a:t>
            </a:r>
            <a:endParaRPr lang="en-US" altLang="zh-CN" sz="3200" b="1" dirty="0"/>
          </a:p>
          <a:p>
            <a:r>
              <a:rPr lang="zh-CN" altLang="en-US" dirty="0"/>
              <a:t>清华大学物理系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1EEA1-ACFC-344D-B8D5-F6C45A85AB37}"/>
              </a:ext>
            </a:extLst>
          </p:cNvPr>
          <p:cNvSpPr txBox="1"/>
          <p:nvPr/>
        </p:nvSpPr>
        <p:spPr>
          <a:xfrm>
            <a:off x="2597852" y="4290685"/>
            <a:ext cx="418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/>
              <a:t>luyi-yang@mail.tsinghua.edu.cn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F09B6-3402-0795-F1A0-FBAEA4407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0" b="35792"/>
          <a:stretch/>
        </p:blipFill>
        <p:spPr>
          <a:xfrm>
            <a:off x="4199233" y="5023104"/>
            <a:ext cx="4524082" cy="13938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D686A0-ECF0-1761-5CA4-55167E6C703A}"/>
              </a:ext>
            </a:extLst>
          </p:cNvPr>
          <p:cNvSpPr/>
          <p:nvPr/>
        </p:nvSpPr>
        <p:spPr>
          <a:xfrm>
            <a:off x="4806727" y="4947920"/>
            <a:ext cx="3300953" cy="280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481260-EA1F-B005-ED14-6BB0A824BD08}"/>
              </a:ext>
            </a:extLst>
          </p:cNvPr>
          <p:cNvGrpSpPr/>
          <p:nvPr/>
        </p:nvGrpSpPr>
        <p:grpSpPr>
          <a:xfrm>
            <a:off x="1123682" y="5037727"/>
            <a:ext cx="287726" cy="605912"/>
            <a:chOff x="1673982" y="3868555"/>
            <a:chExt cx="287726" cy="60591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BB6A022-EF39-9363-08C3-3D315897B756}"/>
                </a:ext>
              </a:extLst>
            </p:cNvPr>
            <p:cNvCxnSpPr/>
            <p:nvPr/>
          </p:nvCxnSpPr>
          <p:spPr>
            <a:xfrm flipH="1" flipV="1">
              <a:off x="1686352" y="3868555"/>
              <a:ext cx="235668" cy="6059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6D260C-7E5A-9245-23B5-B80ACAB3A985}"/>
                </a:ext>
              </a:extLst>
            </p:cNvPr>
            <p:cNvSpPr/>
            <p:nvPr/>
          </p:nvSpPr>
          <p:spPr>
            <a:xfrm>
              <a:off x="1673982" y="40770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D1D75A-2F1C-5AD8-583A-C08F310FE41F}"/>
              </a:ext>
            </a:extLst>
          </p:cNvPr>
          <p:cNvGrpSpPr/>
          <p:nvPr/>
        </p:nvGrpSpPr>
        <p:grpSpPr>
          <a:xfrm>
            <a:off x="1272508" y="4752350"/>
            <a:ext cx="331748" cy="548726"/>
            <a:chOff x="1822808" y="3583178"/>
            <a:chExt cx="331748" cy="54872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A2BCD2-1A54-508D-290F-2886B4FDD432}"/>
                </a:ext>
              </a:extLst>
            </p:cNvPr>
            <p:cNvCxnSpPr/>
            <p:nvPr/>
          </p:nvCxnSpPr>
          <p:spPr>
            <a:xfrm>
              <a:off x="1832730" y="3583178"/>
              <a:ext cx="321826" cy="5487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90D014-DADA-A0A9-7231-0300E064512E}"/>
                </a:ext>
              </a:extLst>
            </p:cNvPr>
            <p:cNvSpPr/>
            <p:nvPr/>
          </p:nvSpPr>
          <p:spPr>
            <a:xfrm>
              <a:off x="1822808" y="36595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FAE9C8-9C34-FB7C-BCC6-EA8FD0E202E5}"/>
              </a:ext>
            </a:extLst>
          </p:cNvPr>
          <p:cNvGrpSpPr/>
          <p:nvPr/>
        </p:nvGrpSpPr>
        <p:grpSpPr>
          <a:xfrm>
            <a:off x="1431252" y="5467248"/>
            <a:ext cx="579032" cy="287713"/>
            <a:chOff x="1981552" y="4298076"/>
            <a:chExt cx="579032" cy="28771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3CBDC3E-0A8B-A9F2-5F97-BC80C4C6AB64}"/>
                </a:ext>
              </a:extLst>
            </p:cNvPr>
            <p:cNvCxnSpPr/>
            <p:nvPr/>
          </p:nvCxnSpPr>
          <p:spPr>
            <a:xfrm flipV="1">
              <a:off x="1981552" y="4376059"/>
              <a:ext cx="579032" cy="9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0BBBD9-448F-DD34-C6E9-201980A99C52}"/>
                </a:ext>
              </a:extLst>
            </p:cNvPr>
            <p:cNvSpPr/>
            <p:nvPr/>
          </p:nvSpPr>
          <p:spPr>
            <a:xfrm>
              <a:off x="2074428" y="4298076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D43FEC-8B1E-B7A1-E12B-8E91284DD5C4}"/>
              </a:ext>
            </a:extLst>
          </p:cNvPr>
          <p:cNvGrpSpPr/>
          <p:nvPr/>
        </p:nvGrpSpPr>
        <p:grpSpPr>
          <a:xfrm>
            <a:off x="1928629" y="5017885"/>
            <a:ext cx="490719" cy="385564"/>
            <a:chOff x="2478929" y="3848713"/>
            <a:chExt cx="490719" cy="38556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CEB628-BB58-AD23-E544-64F0EC0E980C}"/>
                </a:ext>
              </a:extLst>
            </p:cNvPr>
            <p:cNvCxnSpPr/>
            <p:nvPr/>
          </p:nvCxnSpPr>
          <p:spPr>
            <a:xfrm flipV="1">
              <a:off x="2478929" y="3848713"/>
              <a:ext cx="490719" cy="385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70F35C-4B75-DC56-CCE2-90BAA028A5F6}"/>
                </a:ext>
              </a:extLst>
            </p:cNvPr>
            <p:cNvSpPr/>
            <p:nvPr/>
          </p:nvSpPr>
          <p:spPr>
            <a:xfrm>
              <a:off x="2540740" y="393733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0E46F0-9334-F21E-1393-1C63AF453CFE}"/>
              </a:ext>
            </a:extLst>
          </p:cNvPr>
          <p:cNvGrpSpPr/>
          <p:nvPr/>
        </p:nvGrpSpPr>
        <p:grpSpPr>
          <a:xfrm>
            <a:off x="491480" y="5460894"/>
            <a:ext cx="333183" cy="532175"/>
            <a:chOff x="1041780" y="4291722"/>
            <a:chExt cx="333183" cy="532175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0FE4429-24B8-B9B2-3693-38B9E00B6B04}"/>
                </a:ext>
              </a:extLst>
            </p:cNvPr>
            <p:cNvCxnSpPr/>
            <p:nvPr/>
          </p:nvCxnSpPr>
          <p:spPr>
            <a:xfrm flipH="1">
              <a:off x="1041780" y="4291722"/>
              <a:ext cx="333183" cy="532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488A1C3-DB14-50B9-8EFB-9300F9885102}"/>
                </a:ext>
              </a:extLst>
            </p:cNvPr>
            <p:cNvSpPr/>
            <p:nvPr/>
          </p:nvSpPr>
          <p:spPr>
            <a:xfrm>
              <a:off x="1077303" y="4364760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327B45-B565-CFC5-5B20-D90F107899B5}"/>
              </a:ext>
            </a:extLst>
          </p:cNvPr>
          <p:cNvGrpSpPr/>
          <p:nvPr/>
        </p:nvGrpSpPr>
        <p:grpSpPr>
          <a:xfrm>
            <a:off x="1785261" y="5754961"/>
            <a:ext cx="532593" cy="346429"/>
            <a:chOff x="2335561" y="4585789"/>
            <a:chExt cx="532593" cy="34642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762A351-064D-1B26-C681-F1EFAB581BC1}"/>
                </a:ext>
              </a:extLst>
            </p:cNvPr>
            <p:cNvCxnSpPr/>
            <p:nvPr/>
          </p:nvCxnSpPr>
          <p:spPr>
            <a:xfrm>
              <a:off x="2335561" y="4625484"/>
              <a:ext cx="532593" cy="306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C40F72-3F5F-4168-D65D-60F468C26750}"/>
                </a:ext>
              </a:extLst>
            </p:cNvPr>
            <p:cNvSpPr/>
            <p:nvPr/>
          </p:nvSpPr>
          <p:spPr>
            <a:xfrm>
              <a:off x="2406797" y="4585789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59B0FA-7CAD-0D85-FA43-9FF8DDE14383}"/>
              </a:ext>
            </a:extLst>
          </p:cNvPr>
          <p:cNvGrpSpPr/>
          <p:nvPr/>
        </p:nvGrpSpPr>
        <p:grpSpPr>
          <a:xfrm>
            <a:off x="1061394" y="5763504"/>
            <a:ext cx="600823" cy="287713"/>
            <a:chOff x="1611694" y="4594332"/>
            <a:chExt cx="600823" cy="28771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5CF96D3-3BD9-AED8-0155-B8983A33A7CF}"/>
                </a:ext>
              </a:extLst>
            </p:cNvPr>
            <p:cNvCxnSpPr/>
            <p:nvPr/>
          </p:nvCxnSpPr>
          <p:spPr>
            <a:xfrm flipH="1">
              <a:off x="1611694" y="4647497"/>
              <a:ext cx="600823" cy="2331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3AA3E7-1B1C-BA79-CB83-658CB59BF6A9}"/>
                </a:ext>
              </a:extLst>
            </p:cNvPr>
            <p:cNvSpPr/>
            <p:nvPr/>
          </p:nvSpPr>
          <p:spPr>
            <a:xfrm>
              <a:off x="1822808" y="4594332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3E5FFD-E115-8C91-1C1E-2366B68AA0F9}"/>
              </a:ext>
            </a:extLst>
          </p:cNvPr>
          <p:cNvGrpSpPr/>
          <p:nvPr/>
        </p:nvGrpSpPr>
        <p:grpSpPr>
          <a:xfrm>
            <a:off x="550018" y="4999573"/>
            <a:ext cx="625722" cy="287713"/>
            <a:chOff x="1100318" y="3830401"/>
            <a:chExt cx="625722" cy="28771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A636DC1-20C0-19C8-E7B3-4BC1481858FD}"/>
                </a:ext>
              </a:extLst>
            </p:cNvPr>
            <p:cNvCxnSpPr/>
            <p:nvPr/>
          </p:nvCxnSpPr>
          <p:spPr>
            <a:xfrm>
              <a:off x="1100318" y="3916940"/>
              <a:ext cx="625722" cy="142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C7512D4-4DCC-A513-457B-F42719AC1CB9}"/>
                </a:ext>
              </a:extLst>
            </p:cNvPr>
            <p:cNvSpPr/>
            <p:nvPr/>
          </p:nvSpPr>
          <p:spPr>
            <a:xfrm>
              <a:off x="1219782" y="38304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559574-7E0D-9424-679C-EB26FE40DE1F}"/>
              </a:ext>
            </a:extLst>
          </p:cNvPr>
          <p:cNvGrpSpPr/>
          <p:nvPr/>
        </p:nvGrpSpPr>
        <p:grpSpPr>
          <a:xfrm>
            <a:off x="576605" y="6051217"/>
            <a:ext cx="628642" cy="287713"/>
            <a:chOff x="1126905" y="4882045"/>
            <a:chExt cx="628642" cy="287713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6921406-B597-DB42-4C0A-69D20628617C}"/>
                </a:ext>
              </a:extLst>
            </p:cNvPr>
            <p:cNvCxnSpPr/>
            <p:nvPr/>
          </p:nvCxnSpPr>
          <p:spPr>
            <a:xfrm>
              <a:off x="1126905" y="5033625"/>
              <a:ext cx="628642" cy="77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260672-518B-B6C4-F304-69ECD869CB55}"/>
                </a:ext>
              </a:extLst>
            </p:cNvPr>
            <p:cNvSpPr/>
            <p:nvPr/>
          </p:nvSpPr>
          <p:spPr>
            <a:xfrm>
              <a:off x="1234668" y="4882045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0CF24-3569-31B1-F7F6-0C4C43CF2EF3}"/>
              </a:ext>
            </a:extLst>
          </p:cNvPr>
          <p:cNvGrpSpPr/>
          <p:nvPr/>
        </p:nvGrpSpPr>
        <p:grpSpPr>
          <a:xfrm>
            <a:off x="1811854" y="5980698"/>
            <a:ext cx="287726" cy="674874"/>
            <a:chOff x="2362154" y="4811526"/>
            <a:chExt cx="287726" cy="674874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EDBEDD-2984-EBAF-23A9-2C93A6AA2D7B}"/>
                </a:ext>
              </a:extLst>
            </p:cNvPr>
            <p:cNvCxnSpPr/>
            <p:nvPr/>
          </p:nvCxnSpPr>
          <p:spPr>
            <a:xfrm flipH="1" flipV="1">
              <a:off x="2468778" y="4811526"/>
              <a:ext cx="71962" cy="6748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8D73CA-7495-1079-C9FB-DEB362DABFAB}"/>
                </a:ext>
              </a:extLst>
            </p:cNvPr>
            <p:cNvSpPr/>
            <p:nvPr/>
          </p:nvSpPr>
          <p:spPr>
            <a:xfrm>
              <a:off x="2362154" y="50259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47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effectLst/>
                <a:latin typeface="ArialMT"/>
              </a:rPr>
              <a:t>How to measure electron spin dynamics?</a:t>
            </a:r>
            <a:endParaRPr lang="en-CA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E69B9-18B8-3EC8-7E3C-43A5F4A26267}"/>
              </a:ext>
            </a:extLst>
          </p:cNvPr>
          <p:cNvSpPr txBox="1"/>
          <p:nvPr/>
        </p:nvSpPr>
        <p:spPr>
          <a:xfrm>
            <a:off x="993913" y="3600204"/>
            <a:ext cx="7405352" cy="297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Method 1: Perturbative methods (e.g. optical pump-probe)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Method 2: Nonperturbative methods (e.g. optical spin noise spectroscopy)</a:t>
            </a:r>
            <a:endParaRPr lang="en-US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F27DC8C-D9AB-A134-3697-6C381B6CCC23}"/>
              </a:ext>
            </a:extLst>
          </p:cNvPr>
          <p:cNvGrpSpPr/>
          <p:nvPr/>
        </p:nvGrpSpPr>
        <p:grpSpPr>
          <a:xfrm>
            <a:off x="1673982" y="1671622"/>
            <a:ext cx="287726" cy="605912"/>
            <a:chOff x="1673982" y="3868555"/>
            <a:chExt cx="287726" cy="605912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44879A4-EA9C-0D9C-D5BD-337D78B24C2F}"/>
                </a:ext>
              </a:extLst>
            </p:cNvPr>
            <p:cNvCxnSpPr/>
            <p:nvPr/>
          </p:nvCxnSpPr>
          <p:spPr>
            <a:xfrm flipH="1" flipV="1">
              <a:off x="1686352" y="3868555"/>
              <a:ext cx="235668" cy="6059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41B8260-7542-23CA-BC61-DD4E66D4FFA3}"/>
                </a:ext>
              </a:extLst>
            </p:cNvPr>
            <p:cNvSpPr/>
            <p:nvPr/>
          </p:nvSpPr>
          <p:spPr>
            <a:xfrm>
              <a:off x="1673982" y="40770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79FD19-4433-829A-1324-251E450680C8}"/>
              </a:ext>
            </a:extLst>
          </p:cNvPr>
          <p:cNvGrpSpPr/>
          <p:nvPr/>
        </p:nvGrpSpPr>
        <p:grpSpPr>
          <a:xfrm>
            <a:off x="1822808" y="1386245"/>
            <a:ext cx="331748" cy="548726"/>
            <a:chOff x="1822808" y="3583178"/>
            <a:chExt cx="331748" cy="548726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2904B7E-B235-6B6D-C7E5-0A42992C7C9A}"/>
                </a:ext>
              </a:extLst>
            </p:cNvPr>
            <p:cNvCxnSpPr/>
            <p:nvPr/>
          </p:nvCxnSpPr>
          <p:spPr>
            <a:xfrm>
              <a:off x="1832730" y="3583178"/>
              <a:ext cx="321826" cy="5487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278D910-B5C1-6DF3-FA17-456592084684}"/>
                </a:ext>
              </a:extLst>
            </p:cNvPr>
            <p:cNvSpPr/>
            <p:nvPr/>
          </p:nvSpPr>
          <p:spPr>
            <a:xfrm>
              <a:off x="1822808" y="36595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D51D20-C277-3FD9-323D-02603204A414}"/>
              </a:ext>
            </a:extLst>
          </p:cNvPr>
          <p:cNvGrpSpPr/>
          <p:nvPr/>
        </p:nvGrpSpPr>
        <p:grpSpPr>
          <a:xfrm>
            <a:off x="1981552" y="2101143"/>
            <a:ext cx="579032" cy="287713"/>
            <a:chOff x="1981552" y="4298076"/>
            <a:chExt cx="579032" cy="287713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D5263DE-66B0-297B-92AC-46DE8F2D79FD}"/>
                </a:ext>
              </a:extLst>
            </p:cNvPr>
            <p:cNvCxnSpPr/>
            <p:nvPr/>
          </p:nvCxnSpPr>
          <p:spPr>
            <a:xfrm flipV="1">
              <a:off x="1981552" y="4376059"/>
              <a:ext cx="579032" cy="9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FB26306-D1A3-234B-5D0C-D0874DB2FF9C}"/>
                </a:ext>
              </a:extLst>
            </p:cNvPr>
            <p:cNvSpPr/>
            <p:nvPr/>
          </p:nvSpPr>
          <p:spPr>
            <a:xfrm>
              <a:off x="2074428" y="4298076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8D7AE8C-634F-CCC9-B215-99B0B24B6BD1}"/>
              </a:ext>
            </a:extLst>
          </p:cNvPr>
          <p:cNvGrpSpPr/>
          <p:nvPr/>
        </p:nvGrpSpPr>
        <p:grpSpPr>
          <a:xfrm>
            <a:off x="2478929" y="1651780"/>
            <a:ext cx="490719" cy="385564"/>
            <a:chOff x="2478929" y="3848713"/>
            <a:chExt cx="490719" cy="385564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937E392-DEA0-5842-2322-0B0169122C77}"/>
                </a:ext>
              </a:extLst>
            </p:cNvPr>
            <p:cNvCxnSpPr/>
            <p:nvPr/>
          </p:nvCxnSpPr>
          <p:spPr>
            <a:xfrm flipV="1">
              <a:off x="2478929" y="3848713"/>
              <a:ext cx="490719" cy="385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D5E598F-882D-8E77-4C96-99FD5BABECFE}"/>
                </a:ext>
              </a:extLst>
            </p:cNvPr>
            <p:cNvSpPr/>
            <p:nvPr/>
          </p:nvSpPr>
          <p:spPr>
            <a:xfrm>
              <a:off x="2540740" y="393733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A038C3D-325D-FCE2-5EB4-8CEF12CBA40F}"/>
              </a:ext>
            </a:extLst>
          </p:cNvPr>
          <p:cNvGrpSpPr/>
          <p:nvPr/>
        </p:nvGrpSpPr>
        <p:grpSpPr>
          <a:xfrm>
            <a:off x="1041780" y="2094789"/>
            <a:ext cx="333183" cy="532175"/>
            <a:chOff x="1041780" y="4291722"/>
            <a:chExt cx="333183" cy="532175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B23E3D5-D9F0-F6CA-5301-77D3FD4944B7}"/>
                </a:ext>
              </a:extLst>
            </p:cNvPr>
            <p:cNvCxnSpPr/>
            <p:nvPr/>
          </p:nvCxnSpPr>
          <p:spPr>
            <a:xfrm flipH="1">
              <a:off x="1041780" y="4291722"/>
              <a:ext cx="333183" cy="532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B402A2E-9E64-74A3-3169-A4204E6D760F}"/>
                </a:ext>
              </a:extLst>
            </p:cNvPr>
            <p:cNvSpPr/>
            <p:nvPr/>
          </p:nvSpPr>
          <p:spPr>
            <a:xfrm>
              <a:off x="1077303" y="4364760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0782F61-19B9-8DFB-DC63-CD82EC5F3DC6}"/>
              </a:ext>
            </a:extLst>
          </p:cNvPr>
          <p:cNvGrpSpPr/>
          <p:nvPr/>
        </p:nvGrpSpPr>
        <p:grpSpPr>
          <a:xfrm>
            <a:off x="2335561" y="2388856"/>
            <a:ext cx="532593" cy="346429"/>
            <a:chOff x="2335561" y="4585789"/>
            <a:chExt cx="532593" cy="346429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EE9FC84-FF1B-CEF1-016C-9AADB02B4F56}"/>
                </a:ext>
              </a:extLst>
            </p:cNvPr>
            <p:cNvCxnSpPr/>
            <p:nvPr/>
          </p:nvCxnSpPr>
          <p:spPr>
            <a:xfrm>
              <a:off x="2335561" y="4625484"/>
              <a:ext cx="532593" cy="306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E04B67F-9891-E68B-22CB-E43E2461D768}"/>
                </a:ext>
              </a:extLst>
            </p:cNvPr>
            <p:cNvSpPr/>
            <p:nvPr/>
          </p:nvSpPr>
          <p:spPr>
            <a:xfrm>
              <a:off x="2406797" y="4585789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A0297F4-25C2-FA64-B336-7473FB4E08A9}"/>
              </a:ext>
            </a:extLst>
          </p:cNvPr>
          <p:cNvGrpSpPr/>
          <p:nvPr/>
        </p:nvGrpSpPr>
        <p:grpSpPr>
          <a:xfrm>
            <a:off x="1611694" y="2397399"/>
            <a:ext cx="600823" cy="287713"/>
            <a:chOff x="1611694" y="4594332"/>
            <a:chExt cx="600823" cy="287713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5D205E5B-F7AE-62CA-C3E2-DBE8A5C047BC}"/>
                </a:ext>
              </a:extLst>
            </p:cNvPr>
            <p:cNvCxnSpPr/>
            <p:nvPr/>
          </p:nvCxnSpPr>
          <p:spPr>
            <a:xfrm flipH="1">
              <a:off x="1611694" y="4647497"/>
              <a:ext cx="600823" cy="2331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C97CDD7-09C2-8939-349D-D611F95AA2B8}"/>
                </a:ext>
              </a:extLst>
            </p:cNvPr>
            <p:cNvSpPr/>
            <p:nvPr/>
          </p:nvSpPr>
          <p:spPr>
            <a:xfrm>
              <a:off x="1822808" y="4594332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39E8A9B-1ABE-F1CE-15F0-A17828C15BC0}"/>
              </a:ext>
            </a:extLst>
          </p:cNvPr>
          <p:cNvGrpSpPr/>
          <p:nvPr/>
        </p:nvGrpSpPr>
        <p:grpSpPr>
          <a:xfrm>
            <a:off x="1100318" y="1633468"/>
            <a:ext cx="625722" cy="287713"/>
            <a:chOff x="1100318" y="3830401"/>
            <a:chExt cx="625722" cy="287713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C3C2ECD-4994-60C0-10B5-20F2030516D9}"/>
                </a:ext>
              </a:extLst>
            </p:cNvPr>
            <p:cNvCxnSpPr/>
            <p:nvPr/>
          </p:nvCxnSpPr>
          <p:spPr>
            <a:xfrm>
              <a:off x="1100318" y="3916940"/>
              <a:ext cx="625722" cy="142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E05C97A-017F-5625-46AA-14A7AC9F3527}"/>
                </a:ext>
              </a:extLst>
            </p:cNvPr>
            <p:cNvSpPr/>
            <p:nvPr/>
          </p:nvSpPr>
          <p:spPr>
            <a:xfrm>
              <a:off x="1219782" y="38304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44D764D-BCFA-C9CC-2C38-B7A41A82D1A8}"/>
              </a:ext>
            </a:extLst>
          </p:cNvPr>
          <p:cNvGrpSpPr/>
          <p:nvPr/>
        </p:nvGrpSpPr>
        <p:grpSpPr>
          <a:xfrm>
            <a:off x="1126905" y="2685112"/>
            <a:ext cx="628642" cy="287713"/>
            <a:chOff x="1126905" y="4882045"/>
            <a:chExt cx="628642" cy="287713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F4F84553-4FFC-5FA6-7C70-443B74C1E015}"/>
                </a:ext>
              </a:extLst>
            </p:cNvPr>
            <p:cNvCxnSpPr/>
            <p:nvPr/>
          </p:nvCxnSpPr>
          <p:spPr>
            <a:xfrm>
              <a:off x="1126905" y="5033625"/>
              <a:ext cx="628642" cy="77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F6A4233-C849-E3CD-9098-E4017A40E7CE}"/>
                </a:ext>
              </a:extLst>
            </p:cNvPr>
            <p:cNvSpPr/>
            <p:nvPr/>
          </p:nvSpPr>
          <p:spPr>
            <a:xfrm>
              <a:off x="1234668" y="4882045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27B084C-5BB1-A6A0-CBF7-24C8EEFE6352}"/>
              </a:ext>
            </a:extLst>
          </p:cNvPr>
          <p:cNvGrpSpPr/>
          <p:nvPr/>
        </p:nvGrpSpPr>
        <p:grpSpPr>
          <a:xfrm>
            <a:off x="2362154" y="2614593"/>
            <a:ext cx="287726" cy="674874"/>
            <a:chOff x="2362154" y="4811526"/>
            <a:chExt cx="287726" cy="674874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6774F869-3D15-2C8E-5C43-4381EC53B5D2}"/>
                </a:ext>
              </a:extLst>
            </p:cNvPr>
            <p:cNvCxnSpPr/>
            <p:nvPr/>
          </p:nvCxnSpPr>
          <p:spPr>
            <a:xfrm flipH="1" flipV="1">
              <a:off x="2468778" y="4811526"/>
              <a:ext cx="71962" cy="6748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561655DA-8148-BB3F-8432-49F206C2FDE8}"/>
                </a:ext>
              </a:extLst>
            </p:cNvPr>
            <p:cNvSpPr/>
            <p:nvPr/>
          </p:nvSpPr>
          <p:spPr>
            <a:xfrm>
              <a:off x="2362154" y="50259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C42F666-3F04-58C1-0851-7EB559D52E36}"/>
              </a:ext>
            </a:extLst>
          </p:cNvPr>
          <p:cNvCxnSpPr/>
          <p:nvPr/>
        </p:nvCxnSpPr>
        <p:spPr>
          <a:xfrm>
            <a:off x="990600" y="3672245"/>
            <a:ext cx="15469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05AE54F-BA00-B926-9567-37A267340867}"/>
              </a:ext>
            </a:extLst>
          </p:cNvPr>
          <p:cNvCxnSpPr/>
          <p:nvPr/>
        </p:nvCxnSpPr>
        <p:spPr>
          <a:xfrm>
            <a:off x="1568652" y="2009494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81C3369-7EA5-81F3-6978-27D3348FFE80}"/>
              </a:ext>
            </a:extLst>
          </p:cNvPr>
          <p:cNvCxnSpPr/>
          <p:nvPr/>
        </p:nvCxnSpPr>
        <p:spPr>
          <a:xfrm>
            <a:off x="1089814" y="1760910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DC8CE31A-0E41-3935-686E-45417A798D2B}"/>
              </a:ext>
            </a:extLst>
          </p:cNvPr>
          <p:cNvCxnSpPr/>
          <p:nvPr/>
        </p:nvCxnSpPr>
        <p:spPr>
          <a:xfrm>
            <a:off x="959854" y="2300228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B12BA3F-762A-CC28-79EA-1D030E8DEC80}"/>
              </a:ext>
            </a:extLst>
          </p:cNvPr>
          <p:cNvCxnSpPr/>
          <p:nvPr/>
        </p:nvCxnSpPr>
        <p:spPr>
          <a:xfrm>
            <a:off x="1686493" y="2526225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C7BD609-9211-4D9C-E8E1-3A5BAACB068A}"/>
              </a:ext>
            </a:extLst>
          </p:cNvPr>
          <p:cNvCxnSpPr/>
          <p:nvPr/>
        </p:nvCxnSpPr>
        <p:spPr>
          <a:xfrm>
            <a:off x="1126323" y="2818069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191AC2B-B864-8FFC-AD16-BFDE3653D6B7}"/>
              </a:ext>
            </a:extLst>
          </p:cNvPr>
          <p:cNvCxnSpPr/>
          <p:nvPr/>
        </p:nvCxnSpPr>
        <p:spPr>
          <a:xfrm>
            <a:off x="2255603" y="2956400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86C9812-54C1-5526-B3C2-FAE3071E32CE}"/>
              </a:ext>
            </a:extLst>
          </p:cNvPr>
          <p:cNvCxnSpPr/>
          <p:nvPr/>
        </p:nvCxnSpPr>
        <p:spPr>
          <a:xfrm>
            <a:off x="2295291" y="2519059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D6048A61-6C9C-B9B6-3AC8-D2D5AB1A9A04}"/>
              </a:ext>
            </a:extLst>
          </p:cNvPr>
          <p:cNvCxnSpPr/>
          <p:nvPr/>
        </p:nvCxnSpPr>
        <p:spPr>
          <a:xfrm>
            <a:off x="1961126" y="2239069"/>
            <a:ext cx="6286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DB7F356-A37F-4117-C32F-4D2B8CE4444C}"/>
              </a:ext>
            </a:extLst>
          </p:cNvPr>
          <p:cNvCxnSpPr/>
          <p:nvPr/>
        </p:nvCxnSpPr>
        <p:spPr>
          <a:xfrm>
            <a:off x="2433214" y="1874992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>
            <a:extLst>
              <a:ext uri="{FF2B5EF4-FFF2-40B4-BE49-F238E27FC236}">
                <a16:creationId xmlns:a16="http://schemas.microsoft.com/office/drawing/2014/main" id="{67804813-0A3E-D76F-946A-0998E943CA09}"/>
              </a:ext>
            </a:extLst>
          </p:cNvPr>
          <p:cNvSpPr/>
          <p:nvPr/>
        </p:nvSpPr>
        <p:spPr>
          <a:xfrm>
            <a:off x="1673400" y="1861491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1C9078DC-629D-9B0D-4D15-08873BB8A24A}"/>
              </a:ext>
            </a:extLst>
          </p:cNvPr>
          <p:cNvCxnSpPr/>
          <p:nvPr/>
        </p:nvCxnSpPr>
        <p:spPr>
          <a:xfrm>
            <a:off x="1713086" y="1592811"/>
            <a:ext cx="628642" cy="7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39FDBFBC-56E0-CB89-ABFB-7D0D325A41F1}"/>
              </a:ext>
            </a:extLst>
          </p:cNvPr>
          <p:cNvSpPr/>
          <p:nvPr/>
        </p:nvSpPr>
        <p:spPr>
          <a:xfrm>
            <a:off x="1822226" y="1443991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F75630D-C902-2B5E-ADBC-055BA64C4E14}"/>
              </a:ext>
            </a:extLst>
          </p:cNvPr>
          <p:cNvSpPr/>
          <p:nvPr/>
        </p:nvSpPr>
        <p:spPr>
          <a:xfrm>
            <a:off x="2073846" y="2082520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39505867-F0A1-A5EB-86E3-78765044F842}"/>
              </a:ext>
            </a:extLst>
          </p:cNvPr>
          <p:cNvSpPr/>
          <p:nvPr/>
        </p:nvSpPr>
        <p:spPr>
          <a:xfrm>
            <a:off x="2540158" y="1721781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418B24F-F01F-0503-2A2D-840FD556E439}"/>
              </a:ext>
            </a:extLst>
          </p:cNvPr>
          <p:cNvSpPr/>
          <p:nvPr/>
        </p:nvSpPr>
        <p:spPr>
          <a:xfrm>
            <a:off x="1076721" y="2149204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16FCB284-57C7-E834-0B8B-1D3E58328CB6}"/>
              </a:ext>
            </a:extLst>
          </p:cNvPr>
          <p:cNvSpPr/>
          <p:nvPr/>
        </p:nvSpPr>
        <p:spPr>
          <a:xfrm>
            <a:off x="2406215" y="2370233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60254C6-BC5F-F1A1-0366-974DF3F12F02}"/>
              </a:ext>
            </a:extLst>
          </p:cNvPr>
          <p:cNvSpPr/>
          <p:nvPr/>
        </p:nvSpPr>
        <p:spPr>
          <a:xfrm>
            <a:off x="1822226" y="2378776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E98A6D-7BC5-39B9-7A62-CB4272770936}"/>
              </a:ext>
            </a:extLst>
          </p:cNvPr>
          <p:cNvSpPr/>
          <p:nvPr/>
        </p:nvSpPr>
        <p:spPr>
          <a:xfrm>
            <a:off x="1219200" y="1614845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847C262-C44D-F40D-48E1-14540E5E830C}"/>
              </a:ext>
            </a:extLst>
          </p:cNvPr>
          <p:cNvSpPr/>
          <p:nvPr/>
        </p:nvSpPr>
        <p:spPr>
          <a:xfrm>
            <a:off x="1234086" y="2666489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6C0659B-C774-0EC9-8C64-B8683AC40C1A}"/>
              </a:ext>
            </a:extLst>
          </p:cNvPr>
          <p:cNvSpPr/>
          <p:nvPr/>
        </p:nvSpPr>
        <p:spPr>
          <a:xfrm>
            <a:off x="2361572" y="2810345"/>
            <a:ext cx="287726" cy="2877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516F94E-5550-2ED6-8300-E011037635E9}"/>
              </a:ext>
            </a:extLst>
          </p:cNvPr>
          <p:cNvSpPr txBox="1"/>
          <p:nvPr/>
        </p:nvSpPr>
        <p:spPr>
          <a:xfrm>
            <a:off x="2590800" y="3362980"/>
            <a:ext cx="32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A711B1A-906E-4EA3-3042-6AC55BA96DA3}"/>
              </a:ext>
            </a:extLst>
          </p:cNvPr>
          <p:cNvGrpSpPr/>
          <p:nvPr/>
        </p:nvGrpSpPr>
        <p:grpSpPr>
          <a:xfrm>
            <a:off x="5787900" y="1643500"/>
            <a:ext cx="287726" cy="605912"/>
            <a:chOff x="1673982" y="3868555"/>
            <a:chExt cx="287726" cy="605912"/>
          </a:xfrm>
        </p:grpSpPr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0B79A64-9582-9CC9-DC1F-973B12D21632}"/>
                </a:ext>
              </a:extLst>
            </p:cNvPr>
            <p:cNvCxnSpPr/>
            <p:nvPr/>
          </p:nvCxnSpPr>
          <p:spPr>
            <a:xfrm flipH="1" flipV="1">
              <a:off x="1686352" y="3868555"/>
              <a:ext cx="235668" cy="6059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1745B7D-6C4C-5FBE-1073-5D504CAF9D25}"/>
                </a:ext>
              </a:extLst>
            </p:cNvPr>
            <p:cNvSpPr/>
            <p:nvPr/>
          </p:nvSpPr>
          <p:spPr>
            <a:xfrm>
              <a:off x="1673982" y="40770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78A89E0-FB29-DE78-5782-5EC48191CBB3}"/>
              </a:ext>
            </a:extLst>
          </p:cNvPr>
          <p:cNvGrpSpPr/>
          <p:nvPr/>
        </p:nvGrpSpPr>
        <p:grpSpPr>
          <a:xfrm>
            <a:off x="5936726" y="1358123"/>
            <a:ext cx="331748" cy="548726"/>
            <a:chOff x="1822808" y="3583178"/>
            <a:chExt cx="331748" cy="548726"/>
          </a:xfrm>
        </p:grpSpPr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44EC9027-0095-9466-765B-FA2DD62AACF9}"/>
                </a:ext>
              </a:extLst>
            </p:cNvPr>
            <p:cNvCxnSpPr/>
            <p:nvPr/>
          </p:nvCxnSpPr>
          <p:spPr>
            <a:xfrm>
              <a:off x="1832730" y="3583178"/>
              <a:ext cx="321826" cy="5487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FAEB111-249C-6772-4EB5-B7F78948150D}"/>
                </a:ext>
              </a:extLst>
            </p:cNvPr>
            <p:cNvSpPr/>
            <p:nvPr/>
          </p:nvSpPr>
          <p:spPr>
            <a:xfrm>
              <a:off x="1822808" y="365954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96DF587-DB8B-AD15-4129-EAC02489C93B}"/>
              </a:ext>
            </a:extLst>
          </p:cNvPr>
          <p:cNvGrpSpPr/>
          <p:nvPr/>
        </p:nvGrpSpPr>
        <p:grpSpPr>
          <a:xfrm>
            <a:off x="6095470" y="2073021"/>
            <a:ext cx="579032" cy="287713"/>
            <a:chOff x="1981552" y="4298076"/>
            <a:chExt cx="579032" cy="287713"/>
          </a:xfrm>
        </p:grpSpPr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7BC8FF61-D74C-B6CF-023F-C884AA84660B}"/>
                </a:ext>
              </a:extLst>
            </p:cNvPr>
            <p:cNvCxnSpPr/>
            <p:nvPr/>
          </p:nvCxnSpPr>
          <p:spPr>
            <a:xfrm flipV="1">
              <a:off x="1981552" y="4376059"/>
              <a:ext cx="579032" cy="9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311E591F-D371-BF96-CE11-B6817F15BFBC}"/>
                </a:ext>
              </a:extLst>
            </p:cNvPr>
            <p:cNvSpPr/>
            <p:nvPr/>
          </p:nvSpPr>
          <p:spPr>
            <a:xfrm>
              <a:off x="2074428" y="4298076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88A240B-D59D-3552-A245-610907236AFD}"/>
              </a:ext>
            </a:extLst>
          </p:cNvPr>
          <p:cNvGrpSpPr/>
          <p:nvPr/>
        </p:nvGrpSpPr>
        <p:grpSpPr>
          <a:xfrm>
            <a:off x="6592847" y="1623658"/>
            <a:ext cx="490719" cy="385564"/>
            <a:chOff x="2478929" y="3848713"/>
            <a:chExt cx="490719" cy="385564"/>
          </a:xfrm>
        </p:grpSpPr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25802008-7570-82CE-F0D3-9621CE153C76}"/>
                </a:ext>
              </a:extLst>
            </p:cNvPr>
            <p:cNvCxnSpPr/>
            <p:nvPr/>
          </p:nvCxnSpPr>
          <p:spPr>
            <a:xfrm flipV="1">
              <a:off x="2478929" y="3848713"/>
              <a:ext cx="490719" cy="385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C981CE5-E737-A56C-D3EB-CADFBF67E7C5}"/>
                </a:ext>
              </a:extLst>
            </p:cNvPr>
            <p:cNvSpPr/>
            <p:nvPr/>
          </p:nvSpPr>
          <p:spPr>
            <a:xfrm>
              <a:off x="2540740" y="3937337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EB4BAC6-DCFE-8A53-8F77-507E90171684}"/>
              </a:ext>
            </a:extLst>
          </p:cNvPr>
          <p:cNvGrpSpPr/>
          <p:nvPr/>
        </p:nvGrpSpPr>
        <p:grpSpPr>
          <a:xfrm>
            <a:off x="5155698" y="2066667"/>
            <a:ext cx="333183" cy="532175"/>
            <a:chOff x="1041780" y="4291722"/>
            <a:chExt cx="333183" cy="532175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B3E133D8-FE2D-9E90-BDE4-7761AAB3912D}"/>
                </a:ext>
              </a:extLst>
            </p:cNvPr>
            <p:cNvCxnSpPr/>
            <p:nvPr/>
          </p:nvCxnSpPr>
          <p:spPr>
            <a:xfrm flipH="1">
              <a:off x="1041780" y="4291722"/>
              <a:ext cx="333183" cy="532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230AE08-8D65-2F2F-2FB2-22BB7066C3FE}"/>
                </a:ext>
              </a:extLst>
            </p:cNvPr>
            <p:cNvSpPr/>
            <p:nvPr/>
          </p:nvSpPr>
          <p:spPr>
            <a:xfrm>
              <a:off x="1077303" y="4364760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75F3B5E-116E-1183-DFA4-2BD499092D1C}"/>
              </a:ext>
            </a:extLst>
          </p:cNvPr>
          <p:cNvGrpSpPr/>
          <p:nvPr/>
        </p:nvGrpSpPr>
        <p:grpSpPr>
          <a:xfrm>
            <a:off x="6449479" y="2360734"/>
            <a:ext cx="532593" cy="346429"/>
            <a:chOff x="2335561" y="4585789"/>
            <a:chExt cx="532593" cy="346429"/>
          </a:xfrm>
        </p:grpSpPr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5DEA18C-17A7-E79A-58B0-CD5E347E093F}"/>
                </a:ext>
              </a:extLst>
            </p:cNvPr>
            <p:cNvCxnSpPr/>
            <p:nvPr/>
          </p:nvCxnSpPr>
          <p:spPr>
            <a:xfrm>
              <a:off x="2335561" y="4625484"/>
              <a:ext cx="532593" cy="306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3EC3AF2-7666-0B88-F460-27095F744E94}"/>
                </a:ext>
              </a:extLst>
            </p:cNvPr>
            <p:cNvSpPr/>
            <p:nvPr/>
          </p:nvSpPr>
          <p:spPr>
            <a:xfrm>
              <a:off x="2406797" y="4585789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107D7C1-010E-0915-C0CB-23D707F134B6}"/>
              </a:ext>
            </a:extLst>
          </p:cNvPr>
          <p:cNvGrpSpPr/>
          <p:nvPr/>
        </p:nvGrpSpPr>
        <p:grpSpPr>
          <a:xfrm>
            <a:off x="5725612" y="2369277"/>
            <a:ext cx="600823" cy="287713"/>
            <a:chOff x="1611694" y="4594332"/>
            <a:chExt cx="600823" cy="287713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C40DE9D2-4F17-B1C9-8FFA-473BD40003EE}"/>
                </a:ext>
              </a:extLst>
            </p:cNvPr>
            <p:cNvCxnSpPr/>
            <p:nvPr/>
          </p:nvCxnSpPr>
          <p:spPr>
            <a:xfrm flipH="1">
              <a:off x="1611694" y="4647497"/>
              <a:ext cx="600823" cy="2331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A729D34-FF57-5A81-2009-6ACB54A5F048}"/>
                </a:ext>
              </a:extLst>
            </p:cNvPr>
            <p:cNvSpPr/>
            <p:nvPr/>
          </p:nvSpPr>
          <p:spPr>
            <a:xfrm>
              <a:off x="1822808" y="4594332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30242D3-C508-2A8B-00DF-A8EED2D7281E}"/>
              </a:ext>
            </a:extLst>
          </p:cNvPr>
          <p:cNvGrpSpPr/>
          <p:nvPr/>
        </p:nvGrpSpPr>
        <p:grpSpPr>
          <a:xfrm>
            <a:off x="5214236" y="1605346"/>
            <a:ext cx="625722" cy="287713"/>
            <a:chOff x="1100318" y="3830401"/>
            <a:chExt cx="625722" cy="28771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A4E4562-1E78-84E6-04B7-9E01A6B32F8F}"/>
                </a:ext>
              </a:extLst>
            </p:cNvPr>
            <p:cNvCxnSpPr/>
            <p:nvPr/>
          </p:nvCxnSpPr>
          <p:spPr>
            <a:xfrm>
              <a:off x="1100318" y="3916940"/>
              <a:ext cx="625722" cy="142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5FBF2CD-0B3C-9258-A636-2532F99E0B7D}"/>
                </a:ext>
              </a:extLst>
            </p:cNvPr>
            <p:cNvSpPr/>
            <p:nvPr/>
          </p:nvSpPr>
          <p:spPr>
            <a:xfrm>
              <a:off x="1219782" y="38304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6E9FC8E-3BFE-A7C9-6D4A-9229D71D3FB2}"/>
              </a:ext>
            </a:extLst>
          </p:cNvPr>
          <p:cNvGrpSpPr/>
          <p:nvPr/>
        </p:nvGrpSpPr>
        <p:grpSpPr>
          <a:xfrm>
            <a:off x="5240823" y="2656990"/>
            <a:ext cx="628642" cy="287713"/>
            <a:chOff x="1126905" y="4882045"/>
            <a:chExt cx="628642" cy="287713"/>
          </a:xfrm>
        </p:grpSpPr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A70CD16-423B-ECF0-B081-03A429DC5683}"/>
                </a:ext>
              </a:extLst>
            </p:cNvPr>
            <p:cNvCxnSpPr/>
            <p:nvPr/>
          </p:nvCxnSpPr>
          <p:spPr>
            <a:xfrm>
              <a:off x="1126905" y="5033625"/>
              <a:ext cx="628642" cy="77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79E06D2-FDA1-D83A-39C6-744E991EE023}"/>
                </a:ext>
              </a:extLst>
            </p:cNvPr>
            <p:cNvSpPr/>
            <p:nvPr/>
          </p:nvSpPr>
          <p:spPr>
            <a:xfrm>
              <a:off x="1234668" y="4882045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59D582E-1E28-4522-B35B-AC4E692C9F01}"/>
              </a:ext>
            </a:extLst>
          </p:cNvPr>
          <p:cNvGrpSpPr/>
          <p:nvPr/>
        </p:nvGrpSpPr>
        <p:grpSpPr>
          <a:xfrm>
            <a:off x="6476072" y="2586471"/>
            <a:ext cx="287726" cy="674874"/>
            <a:chOff x="2362154" y="4811526"/>
            <a:chExt cx="287726" cy="674874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2CCECB8-6173-11F3-A53E-1DDE56266B0A}"/>
                </a:ext>
              </a:extLst>
            </p:cNvPr>
            <p:cNvCxnSpPr/>
            <p:nvPr/>
          </p:nvCxnSpPr>
          <p:spPr>
            <a:xfrm flipH="1" flipV="1">
              <a:off x="2468778" y="4811526"/>
              <a:ext cx="71962" cy="6748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A94E34A-DFD1-585C-749E-6BDC95EBD08E}"/>
                </a:ext>
              </a:extLst>
            </p:cNvPr>
            <p:cNvSpPr/>
            <p:nvPr/>
          </p:nvSpPr>
          <p:spPr>
            <a:xfrm>
              <a:off x="2362154" y="5025901"/>
              <a:ext cx="287726" cy="2877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CD363A74-8CB7-3D5B-6E03-47BEEA9D38C4}"/>
              </a:ext>
            </a:extLst>
          </p:cNvPr>
          <p:cNvCxnSpPr/>
          <p:nvPr/>
        </p:nvCxnSpPr>
        <p:spPr>
          <a:xfrm>
            <a:off x="5102100" y="3658768"/>
            <a:ext cx="15469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59B0FDE9-D17D-7A05-F10F-C920FAF6CD42}"/>
              </a:ext>
            </a:extLst>
          </p:cNvPr>
          <p:cNvSpPr txBox="1"/>
          <p:nvPr/>
        </p:nvSpPr>
        <p:spPr>
          <a:xfrm>
            <a:off x="6702300" y="3349503"/>
            <a:ext cx="32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5128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0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65" y="2009100"/>
            <a:ext cx="5797616" cy="3631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8406" y="1546370"/>
            <a:ext cx="189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Beam splitter</a:t>
            </a:r>
          </a:p>
        </p:txBody>
      </p:sp>
      <p:sp>
        <p:nvSpPr>
          <p:cNvPr id="7" name="Oval 6"/>
          <p:cNvSpPr/>
          <p:nvPr/>
        </p:nvSpPr>
        <p:spPr>
          <a:xfrm>
            <a:off x="5407486" y="5146563"/>
            <a:ext cx="363071" cy="1882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519625" y="2027138"/>
            <a:ext cx="152204" cy="2026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4492" y="3854151"/>
            <a:ext cx="164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Delay stage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84031" y="3464185"/>
            <a:ext cx="55133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4031" y="343729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D</a:t>
            </a:r>
            <a:r>
              <a:rPr lang="en-US" sz="2400" b="1" dirty="0"/>
              <a:t>t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-1521487" y="2886058"/>
            <a:ext cx="8713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3287282" y="5740253"/>
            <a:ext cx="3245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Transient reflectivity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C103E-FD17-3743-B995-4CD2A843A49F}"/>
              </a:ext>
            </a:extLst>
          </p:cNvPr>
          <p:cNvSpPr txBox="1"/>
          <p:nvPr/>
        </p:nvSpPr>
        <p:spPr>
          <a:xfrm>
            <a:off x="4551976" y="1971814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pump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9A9EF-F305-4545-9C71-2E2BAA58ECBA}"/>
              </a:ext>
            </a:extLst>
          </p:cNvPr>
          <p:cNvSpPr txBox="1"/>
          <p:nvPr/>
        </p:nvSpPr>
        <p:spPr>
          <a:xfrm>
            <a:off x="3756324" y="3736120"/>
            <a:ext cx="816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probe</a:t>
            </a:r>
          </a:p>
        </p:txBody>
      </p:sp>
      <p:pic>
        <p:nvPicPr>
          <p:cNvPr id="16" name="Picture 2" descr="http://physicstoday.scitation.org/na101/home/literatum/publisher/aip/journals/content/pto/2012/pto.2012.65.issue-9/pt.3.1717/production/images/large/pt.3.1717.figures.f2.jpeg">
            <a:extLst>
              <a:ext uri="{FF2B5EF4-FFF2-40B4-BE49-F238E27FC236}">
                <a16:creationId xmlns:a16="http://schemas.microsoft.com/office/drawing/2014/main" id="{AB569EA4-386D-4343-92F2-3459CDED2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19" t="6429" r="3527" b="43030"/>
          <a:stretch/>
        </p:blipFill>
        <p:spPr bwMode="auto">
          <a:xfrm>
            <a:off x="753947" y="4519262"/>
            <a:ext cx="1990629" cy="178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539C31-B586-9B42-8A46-58884453AAD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Ultrafast pump-probe spectroscopy</a:t>
            </a:r>
            <a:br>
              <a:rPr lang="en-US" sz="4400" b="1" dirty="0"/>
            </a:br>
            <a:r>
              <a:rPr lang="en-US" sz="3600" i="1" dirty="0"/>
              <a:t>“Freeze” time on femtosecond timescales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20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546032"/>
            <a:ext cx="2286000" cy="2452688"/>
          </a:xfrm>
          <a:prstGeom prst="rect">
            <a:avLst/>
          </a:prstGeom>
          <a:solidFill>
            <a:srgbClr val="F61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rc 74"/>
          <p:cNvSpPr/>
          <p:nvPr/>
        </p:nvSpPr>
        <p:spPr>
          <a:xfrm>
            <a:off x="1003732" y="4697223"/>
            <a:ext cx="1992086" cy="2091663"/>
          </a:xfrm>
          <a:prstGeom prst="arc">
            <a:avLst>
              <a:gd name="adj1" fmla="val 10908871"/>
              <a:gd name="adj2" fmla="val 0"/>
            </a:avLst>
          </a:prstGeom>
          <a:solidFill>
            <a:schemeClr val="accent4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970594" y="5277597"/>
            <a:ext cx="2076871" cy="914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 76"/>
          <p:cNvSpPr/>
          <p:nvPr/>
        </p:nvSpPr>
        <p:spPr bwMode="auto">
          <a:xfrm>
            <a:off x="1139457" y="2537736"/>
            <a:ext cx="889139" cy="1460983"/>
          </a:xfrm>
          <a:custGeom>
            <a:avLst/>
            <a:gdLst>
              <a:gd name="connsiteX0" fmla="*/ 652463 w 654844"/>
              <a:gd name="connsiteY0" fmla="*/ 235744 h 235744"/>
              <a:gd name="connsiteX1" fmla="*/ 552450 w 654844"/>
              <a:gd name="connsiteY1" fmla="*/ 230982 h 235744"/>
              <a:gd name="connsiteX2" fmla="*/ 457200 w 654844"/>
              <a:gd name="connsiteY2" fmla="*/ 216694 h 235744"/>
              <a:gd name="connsiteX3" fmla="*/ 354807 w 654844"/>
              <a:gd name="connsiteY3" fmla="*/ 188119 h 235744"/>
              <a:gd name="connsiteX4" fmla="*/ 233363 w 654844"/>
              <a:gd name="connsiteY4" fmla="*/ 140494 h 235744"/>
              <a:gd name="connsiteX5" fmla="*/ 147638 w 654844"/>
              <a:gd name="connsiteY5" fmla="*/ 95250 h 235744"/>
              <a:gd name="connsiteX6" fmla="*/ 64294 w 654844"/>
              <a:gd name="connsiteY6" fmla="*/ 45244 h 235744"/>
              <a:gd name="connsiteX7" fmla="*/ 0 w 654844"/>
              <a:gd name="connsiteY7" fmla="*/ 0 h 235744"/>
              <a:gd name="connsiteX8" fmla="*/ 654844 w 654844"/>
              <a:gd name="connsiteY8" fmla="*/ 2382 h 235744"/>
              <a:gd name="connsiteX0" fmla="*/ 652463 w 652463"/>
              <a:gd name="connsiteY0" fmla="*/ 235822 h 235822"/>
              <a:gd name="connsiteX1" fmla="*/ 552450 w 652463"/>
              <a:gd name="connsiteY1" fmla="*/ 231060 h 235822"/>
              <a:gd name="connsiteX2" fmla="*/ 457200 w 652463"/>
              <a:gd name="connsiteY2" fmla="*/ 216772 h 235822"/>
              <a:gd name="connsiteX3" fmla="*/ 354807 w 652463"/>
              <a:gd name="connsiteY3" fmla="*/ 188197 h 235822"/>
              <a:gd name="connsiteX4" fmla="*/ 233363 w 652463"/>
              <a:gd name="connsiteY4" fmla="*/ 140572 h 235822"/>
              <a:gd name="connsiteX5" fmla="*/ 147638 w 652463"/>
              <a:gd name="connsiteY5" fmla="*/ 95328 h 235822"/>
              <a:gd name="connsiteX6" fmla="*/ 64294 w 652463"/>
              <a:gd name="connsiteY6" fmla="*/ 45322 h 235822"/>
              <a:gd name="connsiteX7" fmla="*/ 0 w 652463"/>
              <a:gd name="connsiteY7" fmla="*/ 78 h 235822"/>
              <a:gd name="connsiteX8" fmla="*/ 651116 w 652463"/>
              <a:gd name="connsiteY8" fmla="*/ 0 h 23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463" h="235822">
                <a:moveTo>
                  <a:pt x="652463" y="235822"/>
                </a:moveTo>
                <a:lnTo>
                  <a:pt x="552450" y="231060"/>
                </a:lnTo>
                <a:lnTo>
                  <a:pt x="457200" y="216772"/>
                </a:lnTo>
                <a:lnTo>
                  <a:pt x="354807" y="188197"/>
                </a:lnTo>
                <a:lnTo>
                  <a:pt x="233363" y="140572"/>
                </a:lnTo>
                <a:lnTo>
                  <a:pt x="147638" y="95328"/>
                </a:lnTo>
                <a:lnTo>
                  <a:pt x="64294" y="45322"/>
                </a:lnTo>
                <a:lnTo>
                  <a:pt x="0" y="78"/>
                </a:lnTo>
                <a:lnTo>
                  <a:pt x="651116" y="0"/>
                </a:lnTo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Freeform 77"/>
          <p:cNvSpPr/>
          <p:nvPr/>
        </p:nvSpPr>
        <p:spPr bwMode="auto">
          <a:xfrm flipH="1">
            <a:off x="2016602" y="2537466"/>
            <a:ext cx="867942" cy="1459665"/>
          </a:xfrm>
          <a:custGeom>
            <a:avLst/>
            <a:gdLst>
              <a:gd name="connsiteX0" fmla="*/ 652463 w 654844"/>
              <a:gd name="connsiteY0" fmla="*/ 235744 h 235744"/>
              <a:gd name="connsiteX1" fmla="*/ 552450 w 654844"/>
              <a:gd name="connsiteY1" fmla="*/ 230982 h 235744"/>
              <a:gd name="connsiteX2" fmla="*/ 457200 w 654844"/>
              <a:gd name="connsiteY2" fmla="*/ 216694 h 235744"/>
              <a:gd name="connsiteX3" fmla="*/ 354807 w 654844"/>
              <a:gd name="connsiteY3" fmla="*/ 188119 h 235744"/>
              <a:gd name="connsiteX4" fmla="*/ 233363 w 654844"/>
              <a:gd name="connsiteY4" fmla="*/ 140494 h 235744"/>
              <a:gd name="connsiteX5" fmla="*/ 147638 w 654844"/>
              <a:gd name="connsiteY5" fmla="*/ 95250 h 235744"/>
              <a:gd name="connsiteX6" fmla="*/ 64294 w 654844"/>
              <a:gd name="connsiteY6" fmla="*/ 45244 h 235744"/>
              <a:gd name="connsiteX7" fmla="*/ 0 w 654844"/>
              <a:gd name="connsiteY7" fmla="*/ 0 h 235744"/>
              <a:gd name="connsiteX8" fmla="*/ 654844 w 654844"/>
              <a:gd name="connsiteY8" fmla="*/ 2382 h 235744"/>
              <a:gd name="connsiteX0" fmla="*/ 652463 w 666548"/>
              <a:gd name="connsiteY0" fmla="*/ 235868 h 235868"/>
              <a:gd name="connsiteX1" fmla="*/ 552450 w 666548"/>
              <a:gd name="connsiteY1" fmla="*/ 231106 h 235868"/>
              <a:gd name="connsiteX2" fmla="*/ 457200 w 666548"/>
              <a:gd name="connsiteY2" fmla="*/ 216818 h 235868"/>
              <a:gd name="connsiteX3" fmla="*/ 354807 w 666548"/>
              <a:gd name="connsiteY3" fmla="*/ 188243 h 235868"/>
              <a:gd name="connsiteX4" fmla="*/ 233363 w 666548"/>
              <a:gd name="connsiteY4" fmla="*/ 140618 h 235868"/>
              <a:gd name="connsiteX5" fmla="*/ 147638 w 666548"/>
              <a:gd name="connsiteY5" fmla="*/ 95374 h 235868"/>
              <a:gd name="connsiteX6" fmla="*/ 64294 w 666548"/>
              <a:gd name="connsiteY6" fmla="*/ 45368 h 235868"/>
              <a:gd name="connsiteX7" fmla="*/ 0 w 666548"/>
              <a:gd name="connsiteY7" fmla="*/ 124 h 235868"/>
              <a:gd name="connsiteX8" fmla="*/ 666548 w 666548"/>
              <a:gd name="connsiteY8" fmla="*/ 0 h 235868"/>
              <a:gd name="connsiteX0" fmla="*/ 663610 w 666548"/>
              <a:gd name="connsiteY0" fmla="*/ 240045 h 240045"/>
              <a:gd name="connsiteX1" fmla="*/ 552450 w 666548"/>
              <a:gd name="connsiteY1" fmla="*/ 231106 h 240045"/>
              <a:gd name="connsiteX2" fmla="*/ 457200 w 666548"/>
              <a:gd name="connsiteY2" fmla="*/ 216818 h 240045"/>
              <a:gd name="connsiteX3" fmla="*/ 354807 w 666548"/>
              <a:gd name="connsiteY3" fmla="*/ 188243 h 240045"/>
              <a:gd name="connsiteX4" fmla="*/ 233363 w 666548"/>
              <a:gd name="connsiteY4" fmla="*/ 140618 h 240045"/>
              <a:gd name="connsiteX5" fmla="*/ 147638 w 666548"/>
              <a:gd name="connsiteY5" fmla="*/ 95374 h 240045"/>
              <a:gd name="connsiteX6" fmla="*/ 64294 w 666548"/>
              <a:gd name="connsiteY6" fmla="*/ 45368 h 240045"/>
              <a:gd name="connsiteX7" fmla="*/ 0 w 666548"/>
              <a:gd name="connsiteY7" fmla="*/ 124 h 240045"/>
              <a:gd name="connsiteX8" fmla="*/ 666548 w 666548"/>
              <a:gd name="connsiteY8" fmla="*/ 0 h 24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548" h="240045">
                <a:moveTo>
                  <a:pt x="663610" y="240045"/>
                </a:moveTo>
                <a:lnTo>
                  <a:pt x="552450" y="231106"/>
                </a:lnTo>
                <a:lnTo>
                  <a:pt x="457200" y="216818"/>
                </a:lnTo>
                <a:lnTo>
                  <a:pt x="354807" y="188243"/>
                </a:lnTo>
                <a:lnTo>
                  <a:pt x="233363" y="140618"/>
                </a:lnTo>
                <a:lnTo>
                  <a:pt x="147638" y="95374"/>
                </a:lnTo>
                <a:lnTo>
                  <a:pt x="64294" y="45368"/>
                </a:lnTo>
                <a:lnTo>
                  <a:pt x="0" y="124"/>
                </a:lnTo>
                <a:lnTo>
                  <a:pt x="666548" y="0"/>
                </a:lnTo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9" name="Freeform 78"/>
          <p:cNvSpPr/>
          <p:nvPr/>
        </p:nvSpPr>
        <p:spPr bwMode="auto">
          <a:xfrm flipH="1">
            <a:off x="2030029" y="2451490"/>
            <a:ext cx="875855" cy="166581"/>
          </a:xfrm>
          <a:custGeom>
            <a:avLst/>
            <a:gdLst>
              <a:gd name="connsiteX0" fmla="*/ 652463 w 654844"/>
              <a:gd name="connsiteY0" fmla="*/ 235744 h 235744"/>
              <a:gd name="connsiteX1" fmla="*/ 552450 w 654844"/>
              <a:gd name="connsiteY1" fmla="*/ 230982 h 235744"/>
              <a:gd name="connsiteX2" fmla="*/ 457200 w 654844"/>
              <a:gd name="connsiteY2" fmla="*/ 216694 h 235744"/>
              <a:gd name="connsiteX3" fmla="*/ 354807 w 654844"/>
              <a:gd name="connsiteY3" fmla="*/ 188119 h 235744"/>
              <a:gd name="connsiteX4" fmla="*/ 233363 w 654844"/>
              <a:gd name="connsiteY4" fmla="*/ 140494 h 235744"/>
              <a:gd name="connsiteX5" fmla="*/ 147638 w 654844"/>
              <a:gd name="connsiteY5" fmla="*/ 95250 h 235744"/>
              <a:gd name="connsiteX6" fmla="*/ 64294 w 654844"/>
              <a:gd name="connsiteY6" fmla="*/ 45244 h 235744"/>
              <a:gd name="connsiteX7" fmla="*/ 0 w 654844"/>
              <a:gd name="connsiteY7" fmla="*/ 0 h 235744"/>
              <a:gd name="connsiteX8" fmla="*/ 654844 w 654844"/>
              <a:gd name="connsiteY8" fmla="*/ 2382 h 235744"/>
              <a:gd name="connsiteX0" fmla="*/ 652463 w 666548"/>
              <a:gd name="connsiteY0" fmla="*/ 235868 h 235868"/>
              <a:gd name="connsiteX1" fmla="*/ 552450 w 666548"/>
              <a:gd name="connsiteY1" fmla="*/ 231106 h 235868"/>
              <a:gd name="connsiteX2" fmla="*/ 457200 w 666548"/>
              <a:gd name="connsiteY2" fmla="*/ 216818 h 235868"/>
              <a:gd name="connsiteX3" fmla="*/ 354807 w 666548"/>
              <a:gd name="connsiteY3" fmla="*/ 188243 h 235868"/>
              <a:gd name="connsiteX4" fmla="*/ 233363 w 666548"/>
              <a:gd name="connsiteY4" fmla="*/ 140618 h 235868"/>
              <a:gd name="connsiteX5" fmla="*/ 147638 w 666548"/>
              <a:gd name="connsiteY5" fmla="*/ 95374 h 235868"/>
              <a:gd name="connsiteX6" fmla="*/ 64294 w 666548"/>
              <a:gd name="connsiteY6" fmla="*/ 45368 h 235868"/>
              <a:gd name="connsiteX7" fmla="*/ 0 w 666548"/>
              <a:gd name="connsiteY7" fmla="*/ 124 h 235868"/>
              <a:gd name="connsiteX8" fmla="*/ 666548 w 666548"/>
              <a:gd name="connsiteY8" fmla="*/ 0 h 235868"/>
              <a:gd name="connsiteX0" fmla="*/ 663610 w 666548"/>
              <a:gd name="connsiteY0" fmla="*/ 240045 h 240045"/>
              <a:gd name="connsiteX1" fmla="*/ 552450 w 666548"/>
              <a:gd name="connsiteY1" fmla="*/ 231106 h 240045"/>
              <a:gd name="connsiteX2" fmla="*/ 457200 w 666548"/>
              <a:gd name="connsiteY2" fmla="*/ 216818 h 240045"/>
              <a:gd name="connsiteX3" fmla="*/ 354807 w 666548"/>
              <a:gd name="connsiteY3" fmla="*/ 188243 h 240045"/>
              <a:gd name="connsiteX4" fmla="*/ 233363 w 666548"/>
              <a:gd name="connsiteY4" fmla="*/ 140618 h 240045"/>
              <a:gd name="connsiteX5" fmla="*/ 147638 w 666548"/>
              <a:gd name="connsiteY5" fmla="*/ 95374 h 240045"/>
              <a:gd name="connsiteX6" fmla="*/ 64294 w 666548"/>
              <a:gd name="connsiteY6" fmla="*/ 45368 h 240045"/>
              <a:gd name="connsiteX7" fmla="*/ 0 w 666548"/>
              <a:gd name="connsiteY7" fmla="*/ 124 h 240045"/>
              <a:gd name="connsiteX8" fmla="*/ 666548 w 666548"/>
              <a:gd name="connsiteY8" fmla="*/ 0 h 240045"/>
              <a:gd name="connsiteX0" fmla="*/ 670925 w 670925"/>
              <a:gd name="connsiteY0" fmla="*/ 25969 h 231106"/>
              <a:gd name="connsiteX1" fmla="*/ 552450 w 670925"/>
              <a:gd name="connsiteY1" fmla="*/ 231106 h 231106"/>
              <a:gd name="connsiteX2" fmla="*/ 457200 w 670925"/>
              <a:gd name="connsiteY2" fmla="*/ 216818 h 231106"/>
              <a:gd name="connsiteX3" fmla="*/ 354807 w 670925"/>
              <a:gd name="connsiteY3" fmla="*/ 188243 h 231106"/>
              <a:gd name="connsiteX4" fmla="*/ 233363 w 670925"/>
              <a:gd name="connsiteY4" fmla="*/ 140618 h 231106"/>
              <a:gd name="connsiteX5" fmla="*/ 147638 w 670925"/>
              <a:gd name="connsiteY5" fmla="*/ 95374 h 231106"/>
              <a:gd name="connsiteX6" fmla="*/ 64294 w 670925"/>
              <a:gd name="connsiteY6" fmla="*/ 45368 h 231106"/>
              <a:gd name="connsiteX7" fmla="*/ 0 w 670925"/>
              <a:gd name="connsiteY7" fmla="*/ 124 h 231106"/>
              <a:gd name="connsiteX8" fmla="*/ 666548 w 670925"/>
              <a:gd name="connsiteY8" fmla="*/ 0 h 231106"/>
              <a:gd name="connsiteX0" fmla="*/ 670925 w 670925"/>
              <a:gd name="connsiteY0" fmla="*/ 25969 h 216818"/>
              <a:gd name="connsiteX1" fmla="*/ 469549 w 670925"/>
              <a:gd name="connsiteY1" fmla="*/ 26429 h 216818"/>
              <a:gd name="connsiteX2" fmla="*/ 457200 w 670925"/>
              <a:gd name="connsiteY2" fmla="*/ 216818 h 216818"/>
              <a:gd name="connsiteX3" fmla="*/ 354807 w 670925"/>
              <a:gd name="connsiteY3" fmla="*/ 188243 h 216818"/>
              <a:gd name="connsiteX4" fmla="*/ 233363 w 670925"/>
              <a:gd name="connsiteY4" fmla="*/ 140618 h 216818"/>
              <a:gd name="connsiteX5" fmla="*/ 147638 w 670925"/>
              <a:gd name="connsiteY5" fmla="*/ 95374 h 216818"/>
              <a:gd name="connsiteX6" fmla="*/ 64294 w 670925"/>
              <a:gd name="connsiteY6" fmla="*/ 45368 h 216818"/>
              <a:gd name="connsiteX7" fmla="*/ 0 w 670925"/>
              <a:gd name="connsiteY7" fmla="*/ 124 h 216818"/>
              <a:gd name="connsiteX8" fmla="*/ 666548 w 670925"/>
              <a:gd name="connsiteY8" fmla="*/ 0 h 216818"/>
              <a:gd name="connsiteX0" fmla="*/ 670925 w 670925"/>
              <a:gd name="connsiteY0" fmla="*/ 25969 h 188243"/>
              <a:gd name="connsiteX1" fmla="*/ 469549 w 670925"/>
              <a:gd name="connsiteY1" fmla="*/ 26429 h 188243"/>
              <a:gd name="connsiteX2" fmla="*/ 279205 w 670925"/>
              <a:gd name="connsiteY2" fmla="*/ 26761 h 188243"/>
              <a:gd name="connsiteX3" fmla="*/ 354807 w 670925"/>
              <a:gd name="connsiteY3" fmla="*/ 188243 h 188243"/>
              <a:gd name="connsiteX4" fmla="*/ 233363 w 670925"/>
              <a:gd name="connsiteY4" fmla="*/ 140618 h 188243"/>
              <a:gd name="connsiteX5" fmla="*/ 147638 w 670925"/>
              <a:gd name="connsiteY5" fmla="*/ 95374 h 188243"/>
              <a:gd name="connsiteX6" fmla="*/ 64294 w 670925"/>
              <a:gd name="connsiteY6" fmla="*/ 45368 h 188243"/>
              <a:gd name="connsiteX7" fmla="*/ 0 w 670925"/>
              <a:gd name="connsiteY7" fmla="*/ 124 h 188243"/>
              <a:gd name="connsiteX8" fmla="*/ 666548 w 670925"/>
              <a:gd name="connsiteY8" fmla="*/ 0 h 188243"/>
              <a:gd name="connsiteX0" fmla="*/ 670925 w 670925"/>
              <a:gd name="connsiteY0" fmla="*/ 25969 h 140618"/>
              <a:gd name="connsiteX1" fmla="*/ 469549 w 670925"/>
              <a:gd name="connsiteY1" fmla="*/ 26429 h 140618"/>
              <a:gd name="connsiteX2" fmla="*/ 279205 w 670925"/>
              <a:gd name="connsiteY2" fmla="*/ 26761 h 140618"/>
              <a:gd name="connsiteX3" fmla="*/ 137800 w 670925"/>
              <a:gd name="connsiteY3" fmla="*/ 27947 h 140618"/>
              <a:gd name="connsiteX4" fmla="*/ 233363 w 670925"/>
              <a:gd name="connsiteY4" fmla="*/ 140618 h 140618"/>
              <a:gd name="connsiteX5" fmla="*/ 147638 w 670925"/>
              <a:gd name="connsiteY5" fmla="*/ 95374 h 140618"/>
              <a:gd name="connsiteX6" fmla="*/ 64294 w 670925"/>
              <a:gd name="connsiteY6" fmla="*/ 45368 h 140618"/>
              <a:gd name="connsiteX7" fmla="*/ 0 w 670925"/>
              <a:gd name="connsiteY7" fmla="*/ 124 h 140618"/>
              <a:gd name="connsiteX8" fmla="*/ 666548 w 670925"/>
              <a:gd name="connsiteY8" fmla="*/ 0 h 140618"/>
              <a:gd name="connsiteX0" fmla="*/ 670925 w 670925"/>
              <a:gd name="connsiteY0" fmla="*/ 25969 h 95374"/>
              <a:gd name="connsiteX1" fmla="*/ 469549 w 670925"/>
              <a:gd name="connsiteY1" fmla="*/ 26429 h 95374"/>
              <a:gd name="connsiteX2" fmla="*/ 279205 w 670925"/>
              <a:gd name="connsiteY2" fmla="*/ 26761 h 95374"/>
              <a:gd name="connsiteX3" fmla="*/ 137800 w 670925"/>
              <a:gd name="connsiteY3" fmla="*/ 27947 h 95374"/>
              <a:gd name="connsiteX4" fmla="*/ 48053 w 670925"/>
              <a:gd name="connsiteY4" fmla="*/ 27837 h 95374"/>
              <a:gd name="connsiteX5" fmla="*/ 147638 w 670925"/>
              <a:gd name="connsiteY5" fmla="*/ 95374 h 95374"/>
              <a:gd name="connsiteX6" fmla="*/ 64294 w 670925"/>
              <a:gd name="connsiteY6" fmla="*/ 45368 h 95374"/>
              <a:gd name="connsiteX7" fmla="*/ 0 w 670925"/>
              <a:gd name="connsiteY7" fmla="*/ 124 h 95374"/>
              <a:gd name="connsiteX8" fmla="*/ 666548 w 670925"/>
              <a:gd name="connsiteY8" fmla="*/ 0 h 95374"/>
              <a:gd name="connsiteX0" fmla="*/ 670925 w 670925"/>
              <a:gd name="connsiteY0" fmla="*/ 25969 h 45368"/>
              <a:gd name="connsiteX1" fmla="*/ 469549 w 670925"/>
              <a:gd name="connsiteY1" fmla="*/ 26429 h 45368"/>
              <a:gd name="connsiteX2" fmla="*/ 279205 w 670925"/>
              <a:gd name="connsiteY2" fmla="*/ 26761 h 45368"/>
              <a:gd name="connsiteX3" fmla="*/ 137800 w 670925"/>
              <a:gd name="connsiteY3" fmla="*/ 27947 h 45368"/>
              <a:gd name="connsiteX4" fmla="*/ 48053 w 670925"/>
              <a:gd name="connsiteY4" fmla="*/ 27837 h 45368"/>
              <a:gd name="connsiteX5" fmla="*/ 13532 w 670925"/>
              <a:gd name="connsiteY5" fmla="*/ 25408 h 45368"/>
              <a:gd name="connsiteX6" fmla="*/ 64294 w 670925"/>
              <a:gd name="connsiteY6" fmla="*/ 45368 h 45368"/>
              <a:gd name="connsiteX7" fmla="*/ 0 w 670925"/>
              <a:gd name="connsiteY7" fmla="*/ 124 h 45368"/>
              <a:gd name="connsiteX8" fmla="*/ 666548 w 670925"/>
              <a:gd name="connsiteY8" fmla="*/ 0 h 45368"/>
              <a:gd name="connsiteX0" fmla="*/ 670925 w 670925"/>
              <a:gd name="connsiteY0" fmla="*/ 25969 h 45368"/>
              <a:gd name="connsiteX1" fmla="*/ 469549 w 670925"/>
              <a:gd name="connsiteY1" fmla="*/ 26429 h 45368"/>
              <a:gd name="connsiteX2" fmla="*/ 279205 w 670925"/>
              <a:gd name="connsiteY2" fmla="*/ 26761 h 45368"/>
              <a:gd name="connsiteX3" fmla="*/ 137800 w 670925"/>
              <a:gd name="connsiteY3" fmla="*/ 27947 h 45368"/>
              <a:gd name="connsiteX4" fmla="*/ 48053 w 670925"/>
              <a:gd name="connsiteY4" fmla="*/ 27837 h 45368"/>
              <a:gd name="connsiteX5" fmla="*/ 64294 w 670925"/>
              <a:gd name="connsiteY5" fmla="*/ 45368 h 45368"/>
              <a:gd name="connsiteX6" fmla="*/ 0 w 670925"/>
              <a:gd name="connsiteY6" fmla="*/ 124 h 45368"/>
              <a:gd name="connsiteX7" fmla="*/ 666548 w 670925"/>
              <a:gd name="connsiteY7" fmla="*/ 0 h 45368"/>
              <a:gd name="connsiteX0" fmla="*/ 670925 w 670925"/>
              <a:gd name="connsiteY0" fmla="*/ 25969 h 28660"/>
              <a:gd name="connsiteX1" fmla="*/ 469549 w 670925"/>
              <a:gd name="connsiteY1" fmla="*/ 26429 h 28660"/>
              <a:gd name="connsiteX2" fmla="*/ 279205 w 670925"/>
              <a:gd name="connsiteY2" fmla="*/ 26761 h 28660"/>
              <a:gd name="connsiteX3" fmla="*/ 137800 w 670925"/>
              <a:gd name="connsiteY3" fmla="*/ 27947 h 28660"/>
              <a:gd name="connsiteX4" fmla="*/ 48053 w 670925"/>
              <a:gd name="connsiteY4" fmla="*/ 27837 h 28660"/>
              <a:gd name="connsiteX5" fmla="*/ 39911 w 670925"/>
              <a:gd name="connsiteY5" fmla="*/ 28660 h 28660"/>
              <a:gd name="connsiteX6" fmla="*/ 0 w 670925"/>
              <a:gd name="connsiteY6" fmla="*/ 124 h 28660"/>
              <a:gd name="connsiteX7" fmla="*/ 666548 w 670925"/>
              <a:gd name="connsiteY7" fmla="*/ 0 h 28660"/>
              <a:gd name="connsiteX0" fmla="*/ 670925 w 670925"/>
              <a:gd name="connsiteY0" fmla="*/ 25969 h 28660"/>
              <a:gd name="connsiteX1" fmla="*/ 469549 w 670925"/>
              <a:gd name="connsiteY1" fmla="*/ 26429 h 28660"/>
              <a:gd name="connsiteX2" fmla="*/ 279205 w 670925"/>
              <a:gd name="connsiteY2" fmla="*/ 26761 h 28660"/>
              <a:gd name="connsiteX3" fmla="*/ 137800 w 670925"/>
              <a:gd name="connsiteY3" fmla="*/ 27947 h 28660"/>
              <a:gd name="connsiteX4" fmla="*/ 48053 w 670925"/>
              <a:gd name="connsiteY4" fmla="*/ 27837 h 28660"/>
              <a:gd name="connsiteX5" fmla="*/ 39911 w 670925"/>
              <a:gd name="connsiteY5" fmla="*/ 28660 h 28660"/>
              <a:gd name="connsiteX6" fmla="*/ 0 w 670925"/>
              <a:gd name="connsiteY6" fmla="*/ 124 h 28660"/>
              <a:gd name="connsiteX7" fmla="*/ 666548 w 670925"/>
              <a:gd name="connsiteY7" fmla="*/ 0 h 28660"/>
              <a:gd name="connsiteX0" fmla="*/ 670925 w 670925"/>
              <a:gd name="connsiteY0" fmla="*/ 25969 h 28660"/>
              <a:gd name="connsiteX1" fmla="*/ 279205 w 670925"/>
              <a:gd name="connsiteY1" fmla="*/ 26761 h 28660"/>
              <a:gd name="connsiteX2" fmla="*/ 137800 w 670925"/>
              <a:gd name="connsiteY2" fmla="*/ 27947 h 28660"/>
              <a:gd name="connsiteX3" fmla="*/ 48053 w 670925"/>
              <a:gd name="connsiteY3" fmla="*/ 27837 h 28660"/>
              <a:gd name="connsiteX4" fmla="*/ 39911 w 670925"/>
              <a:gd name="connsiteY4" fmla="*/ 28660 h 28660"/>
              <a:gd name="connsiteX5" fmla="*/ 0 w 670925"/>
              <a:gd name="connsiteY5" fmla="*/ 124 h 28660"/>
              <a:gd name="connsiteX6" fmla="*/ 666548 w 670925"/>
              <a:gd name="connsiteY6" fmla="*/ 0 h 28660"/>
              <a:gd name="connsiteX0" fmla="*/ 670925 w 670925"/>
              <a:gd name="connsiteY0" fmla="*/ 25969 h 28660"/>
              <a:gd name="connsiteX1" fmla="*/ 137800 w 670925"/>
              <a:gd name="connsiteY1" fmla="*/ 27947 h 28660"/>
              <a:gd name="connsiteX2" fmla="*/ 48053 w 670925"/>
              <a:gd name="connsiteY2" fmla="*/ 27837 h 28660"/>
              <a:gd name="connsiteX3" fmla="*/ 39911 w 670925"/>
              <a:gd name="connsiteY3" fmla="*/ 28660 h 28660"/>
              <a:gd name="connsiteX4" fmla="*/ 0 w 670925"/>
              <a:gd name="connsiteY4" fmla="*/ 124 h 28660"/>
              <a:gd name="connsiteX5" fmla="*/ 666548 w 670925"/>
              <a:gd name="connsiteY5" fmla="*/ 0 h 28660"/>
              <a:gd name="connsiteX0" fmla="*/ 670925 w 670925"/>
              <a:gd name="connsiteY0" fmla="*/ 25969 h 28660"/>
              <a:gd name="connsiteX1" fmla="*/ 48053 w 670925"/>
              <a:gd name="connsiteY1" fmla="*/ 27837 h 28660"/>
              <a:gd name="connsiteX2" fmla="*/ 39911 w 670925"/>
              <a:gd name="connsiteY2" fmla="*/ 28660 h 28660"/>
              <a:gd name="connsiteX3" fmla="*/ 0 w 670925"/>
              <a:gd name="connsiteY3" fmla="*/ 124 h 28660"/>
              <a:gd name="connsiteX4" fmla="*/ 666548 w 670925"/>
              <a:gd name="connsiteY4" fmla="*/ 0 h 28660"/>
              <a:gd name="connsiteX0" fmla="*/ 670925 w 670925"/>
              <a:gd name="connsiteY0" fmla="*/ 25969 h 27837"/>
              <a:gd name="connsiteX1" fmla="*/ 48053 w 670925"/>
              <a:gd name="connsiteY1" fmla="*/ 27837 h 27837"/>
              <a:gd name="connsiteX2" fmla="*/ 0 w 670925"/>
              <a:gd name="connsiteY2" fmla="*/ 124 h 27837"/>
              <a:gd name="connsiteX3" fmla="*/ 666548 w 670925"/>
              <a:gd name="connsiteY3" fmla="*/ 0 h 27837"/>
              <a:gd name="connsiteX0" fmla="*/ 670925 w 670925"/>
              <a:gd name="connsiteY0" fmla="*/ 25969 h 26793"/>
              <a:gd name="connsiteX1" fmla="*/ 35862 w 670925"/>
              <a:gd name="connsiteY1" fmla="*/ 26793 h 26793"/>
              <a:gd name="connsiteX2" fmla="*/ 0 w 670925"/>
              <a:gd name="connsiteY2" fmla="*/ 124 h 26793"/>
              <a:gd name="connsiteX3" fmla="*/ 666548 w 670925"/>
              <a:gd name="connsiteY3" fmla="*/ 0 h 26793"/>
              <a:gd name="connsiteX0" fmla="*/ 670925 w 671425"/>
              <a:gd name="connsiteY0" fmla="*/ 26491 h 27315"/>
              <a:gd name="connsiteX1" fmla="*/ 35862 w 671425"/>
              <a:gd name="connsiteY1" fmla="*/ 27315 h 27315"/>
              <a:gd name="connsiteX2" fmla="*/ 0 w 671425"/>
              <a:gd name="connsiteY2" fmla="*/ 646 h 27315"/>
              <a:gd name="connsiteX3" fmla="*/ 671425 w 671425"/>
              <a:gd name="connsiteY3" fmla="*/ 0 h 27315"/>
              <a:gd name="connsiteX0" fmla="*/ 673363 w 673863"/>
              <a:gd name="connsiteY0" fmla="*/ 26491 h 27315"/>
              <a:gd name="connsiteX1" fmla="*/ 38300 w 673863"/>
              <a:gd name="connsiteY1" fmla="*/ 27315 h 27315"/>
              <a:gd name="connsiteX2" fmla="*/ 0 w 673863"/>
              <a:gd name="connsiteY2" fmla="*/ 124 h 27315"/>
              <a:gd name="connsiteX3" fmla="*/ 673863 w 673863"/>
              <a:gd name="connsiteY3" fmla="*/ 0 h 27315"/>
              <a:gd name="connsiteX0" fmla="*/ 666048 w 666548"/>
              <a:gd name="connsiteY0" fmla="*/ 26889 h 27713"/>
              <a:gd name="connsiteX1" fmla="*/ 30985 w 666548"/>
              <a:gd name="connsiteY1" fmla="*/ 27713 h 27713"/>
              <a:gd name="connsiteX2" fmla="*/ 0 w 666548"/>
              <a:gd name="connsiteY2" fmla="*/ 0 h 27713"/>
              <a:gd name="connsiteX3" fmla="*/ 666548 w 666548"/>
              <a:gd name="connsiteY3" fmla="*/ 398 h 27713"/>
              <a:gd name="connsiteX0" fmla="*/ 666048 w 666548"/>
              <a:gd name="connsiteY0" fmla="*/ 26889 h 27713"/>
              <a:gd name="connsiteX1" fmla="*/ 38300 w 666548"/>
              <a:gd name="connsiteY1" fmla="*/ 27713 h 27713"/>
              <a:gd name="connsiteX2" fmla="*/ 0 w 666548"/>
              <a:gd name="connsiteY2" fmla="*/ 0 h 27713"/>
              <a:gd name="connsiteX3" fmla="*/ 666548 w 666548"/>
              <a:gd name="connsiteY3" fmla="*/ 398 h 27713"/>
              <a:gd name="connsiteX0" fmla="*/ 666048 w 666548"/>
              <a:gd name="connsiteY0" fmla="*/ 26889 h 26889"/>
              <a:gd name="connsiteX1" fmla="*/ 35862 w 666548"/>
              <a:gd name="connsiteY1" fmla="*/ 26669 h 26889"/>
              <a:gd name="connsiteX2" fmla="*/ 0 w 666548"/>
              <a:gd name="connsiteY2" fmla="*/ 0 h 26889"/>
              <a:gd name="connsiteX3" fmla="*/ 666548 w 666548"/>
              <a:gd name="connsiteY3" fmla="*/ 398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548" h="26889">
                <a:moveTo>
                  <a:pt x="666048" y="26889"/>
                </a:moveTo>
                <a:lnTo>
                  <a:pt x="35862" y="26669"/>
                </a:lnTo>
                <a:lnTo>
                  <a:pt x="0" y="0"/>
                </a:lnTo>
                <a:lnTo>
                  <a:pt x="666548" y="39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0" name="Freeform 79"/>
          <p:cNvSpPr/>
          <p:nvPr/>
        </p:nvSpPr>
        <p:spPr bwMode="auto">
          <a:xfrm>
            <a:off x="1099524" y="2362201"/>
            <a:ext cx="916410" cy="176462"/>
          </a:xfrm>
          <a:custGeom>
            <a:avLst/>
            <a:gdLst>
              <a:gd name="connsiteX0" fmla="*/ 652463 w 654844"/>
              <a:gd name="connsiteY0" fmla="*/ 235744 h 235744"/>
              <a:gd name="connsiteX1" fmla="*/ 552450 w 654844"/>
              <a:gd name="connsiteY1" fmla="*/ 230982 h 235744"/>
              <a:gd name="connsiteX2" fmla="*/ 457200 w 654844"/>
              <a:gd name="connsiteY2" fmla="*/ 216694 h 235744"/>
              <a:gd name="connsiteX3" fmla="*/ 354807 w 654844"/>
              <a:gd name="connsiteY3" fmla="*/ 188119 h 235744"/>
              <a:gd name="connsiteX4" fmla="*/ 233363 w 654844"/>
              <a:gd name="connsiteY4" fmla="*/ 140494 h 235744"/>
              <a:gd name="connsiteX5" fmla="*/ 147638 w 654844"/>
              <a:gd name="connsiteY5" fmla="*/ 95250 h 235744"/>
              <a:gd name="connsiteX6" fmla="*/ 64294 w 654844"/>
              <a:gd name="connsiteY6" fmla="*/ 45244 h 235744"/>
              <a:gd name="connsiteX7" fmla="*/ 0 w 654844"/>
              <a:gd name="connsiteY7" fmla="*/ 0 h 235744"/>
              <a:gd name="connsiteX8" fmla="*/ 654844 w 654844"/>
              <a:gd name="connsiteY8" fmla="*/ 2382 h 235744"/>
              <a:gd name="connsiteX0" fmla="*/ 652463 w 652463"/>
              <a:gd name="connsiteY0" fmla="*/ 235822 h 235822"/>
              <a:gd name="connsiteX1" fmla="*/ 552450 w 652463"/>
              <a:gd name="connsiteY1" fmla="*/ 231060 h 235822"/>
              <a:gd name="connsiteX2" fmla="*/ 457200 w 652463"/>
              <a:gd name="connsiteY2" fmla="*/ 216772 h 235822"/>
              <a:gd name="connsiteX3" fmla="*/ 354807 w 652463"/>
              <a:gd name="connsiteY3" fmla="*/ 188197 h 235822"/>
              <a:gd name="connsiteX4" fmla="*/ 233363 w 652463"/>
              <a:gd name="connsiteY4" fmla="*/ 140572 h 235822"/>
              <a:gd name="connsiteX5" fmla="*/ 147638 w 652463"/>
              <a:gd name="connsiteY5" fmla="*/ 95328 h 235822"/>
              <a:gd name="connsiteX6" fmla="*/ 64294 w 652463"/>
              <a:gd name="connsiteY6" fmla="*/ 45322 h 235822"/>
              <a:gd name="connsiteX7" fmla="*/ 0 w 652463"/>
              <a:gd name="connsiteY7" fmla="*/ 78 h 235822"/>
              <a:gd name="connsiteX8" fmla="*/ 651116 w 652463"/>
              <a:gd name="connsiteY8" fmla="*/ 0 h 235822"/>
              <a:gd name="connsiteX0" fmla="*/ 703720 w 703720"/>
              <a:gd name="connsiteY0" fmla="*/ 235822 h 235822"/>
              <a:gd name="connsiteX1" fmla="*/ 603707 w 703720"/>
              <a:gd name="connsiteY1" fmla="*/ 231060 h 235822"/>
              <a:gd name="connsiteX2" fmla="*/ 508457 w 703720"/>
              <a:gd name="connsiteY2" fmla="*/ 216772 h 235822"/>
              <a:gd name="connsiteX3" fmla="*/ 406064 w 703720"/>
              <a:gd name="connsiteY3" fmla="*/ 188197 h 235822"/>
              <a:gd name="connsiteX4" fmla="*/ 284620 w 703720"/>
              <a:gd name="connsiteY4" fmla="*/ 140572 h 235822"/>
              <a:gd name="connsiteX5" fmla="*/ 198895 w 703720"/>
              <a:gd name="connsiteY5" fmla="*/ 95328 h 235822"/>
              <a:gd name="connsiteX6" fmla="*/ 115551 w 703720"/>
              <a:gd name="connsiteY6" fmla="*/ 45322 h 235822"/>
              <a:gd name="connsiteX7" fmla="*/ 0 w 703720"/>
              <a:gd name="connsiteY7" fmla="*/ 590 h 235822"/>
              <a:gd name="connsiteX8" fmla="*/ 702373 w 703720"/>
              <a:gd name="connsiteY8" fmla="*/ 0 h 235822"/>
              <a:gd name="connsiteX0" fmla="*/ 706050 w 706050"/>
              <a:gd name="connsiteY0" fmla="*/ 51327 h 231060"/>
              <a:gd name="connsiteX1" fmla="*/ 603707 w 706050"/>
              <a:gd name="connsiteY1" fmla="*/ 231060 h 231060"/>
              <a:gd name="connsiteX2" fmla="*/ 508457 w 706050"/>
              <a:gd name="connsiteY2" fmla="*/ 216772 h 231060"/>
              <a:gd name="connsiteX3" fmla="*/ 406064 w 706050"/>
              <a:gd name="connsiteY3" fmla="*/ 188197 h 231060"/>
              <a:gd name="connsiteX4" fmla="*/ 284620 w 706050"/>
              <a:gd name="connsiteY4" fmla="*/ 140572 h 231060"/>
              <a:gd name="connsiteX5" fmla="*/ 198895 w 706050"/>
              <a:gd name="connsiteY5" fmla="*/ 95328 h 231060"/>
              <a:gd name="connsiteX6" fmla="*/ 115551 w 706050"/>
              <a:gd name="connsiteY6" fmla="*/ 45322 h 231060"/>
              <a:gd name="connsiteX7" fmla="*/ 0 w 706050"/>
              <a:gd name="connsiteY7" fmla="*/ 590 h 231060"/>
              <a:gd name="connsiteX8" fmla="*/ 702373 w 706050"/>
              <a:gd name="connsiteY8" fmla="*/ 0 h 231060"/>
              <a:gd name="connsiteX0" fmla="*/ 706050 w 706050"/>
              <a:gd name="connsiteY0" fmla="*/ 51327 h 216772"/>
              <a:gd name="connsiteX1" fmla="*/ 473235 w 706050"/>
              <a:gd name="connsiteY1" fmla="*/ 51690 h 216772"/>
              <a:gd name="connsiteX2" fmla="*/ 508457 w 706050"/>
              <a:gd name="connsiteY2" fmla="*/ 216772 h 216772"/>
              <a:gd name="connsiteX3" fmla="*/ 406064 w 706050"/>
              <a:gd name="connsiteY3" fmla="*/ 188197 h 216772"/>
              <a:gd name="connsiteX4" fmla="*/ 284620 w 706050"/>
              <a:gd name="connsiteY4" fmla="*/ 140572 h 216772"/>
              <a:gd name="connsiteX5" fmla="*/ 198895 w 706050"/>
              <a:gd name="connsiteY5" fmla="*/ 95328 h 216772"/>
              <a:gd name="connsiteX6" fmla="*/ 115551 w 706050"/>
              <a:gd name="connsiteY6" fmla="*/ 45322 h 216772"/>
              <a:gd name="connsiteX7" fmla="*/ 0 w 706050"/>
              <a:gd name="connsiteY7" fmla="*/ 590 h 216772"/>
              <a:gd name="connsiteX8" fmla="*/ 702373 w 706050"/>
              <a:gd name="connsiteY8" fmla="*/ 0 h 216772"/>
              <a:gd name="connsiteX0" fmla="*/ 706050 w 706050"/>
              <a:gd name="connsiteY0" fmla="*/ 51327 h 188197"/>
              <a:gd name="connsiteX1" fmla="*/ 473235 w 706050"/>
              <a:gd name="connsiteY1" fmla="*/ 51690 h 188197"/>
              <a:gd name="connsiteX2" fmla="*/ 340707 w 706050"/>
              <a:gd name="connsiteY2" fmla="*/ 52776 h 188197"/>
              <a:gd name="connsiteX3" fmla="*/ 406064 w 706050"/>
              <a:gd name="connsiteY3" fmla="*/ 188197 h 188197"/>
              <a:gd name="connsiteX4" fmla="*/ 284620 w 706050"/>
              <a:gd name="connsiteY4" fmla="*/ 140572 h 188197"/>
              <a:gd name="connsiteX5" fmla="*/ 198895 w 706050"/>
              <a:gd name="connsiteY5" fmla="*/ 95328 h 188197"/>
              <a:gd name="connsiteX6" fmla="*/ 115551 w 706050"/>
              <a:gd name="connsiteY6" fmla="*/ 45322 h 188197"/>
              <a:gd name="connsiteX7" fmla="*/ 0 w 706050"/>
              <a:gd name="connsiteY7" fmla="*/ 590 h 188197"/>
              <a:gd name="connsiteX8" fmla="*/ 702373 w 706050"/>
              <a:gd name="connsiteY8" fmla="*/ 0 h 188197"/>
              <a:gd name="connsiteX0" fmla="*/ 706050 w 706050"/>
              <a:gd name="connsiteY0" fmla="*/ 51327 h 140572"/>
              <a:gd name="connsiteX1" fmla="*/ 473235 w 706050"/>
              <a:gd name="connsiteY1" fmla="*/ 51690 h 140572"/>
              <a:gd name="connsiteX2" fmla="*/ 340707 w 706050"/>
              <a:gd name="connsiteY2" fmla="*/ 52776 h 140572"/>
              <a:gd name="connsiteX3" fmla="*/ 217346 w 706050"/>
              <a:gd name="connsiteY3" fmla="*/ 52388 h 140572"/>
              <a:gd name="connsiteX4" fmla="*/ 284620 w 706050"/>
              <a:gd name="connsiteY4" fmla="*/ 140572 h 140572"/>
              <a:gd name="connsiteX5" fmla="*/ 198895 w 706050"/>
              <a:gd name="connsiteY5" fmla="*/ 95328 h 140572"/>
              <a:gd name="connsiteX6" fmla="*/ 115551 w 706050"/>
              <a:gd name="connsiteY6" fmla="*/ 45322 h 140572"/>
              <a:gd name="connsiteX7" fmla="*/ 0 w 706050"/>
              <a:gd name="connsiteY7" fmla="*/ 590 h 140572"/>
              <a:gd name="connsiteX8" fmla="*/ 702373 w 706050"/>
              <a:gd name="connsiteY8" fmla="*/ 0 h 140572"/>
              <a:gd name="connsiteX0" fmla="*/ 706050 w 706050"/>
              <a:gd name="connsiteY0" fmla="*/ 51327 h 95328"/>
              <a:gd name="connsiteX1" fmla="*/ 473235 w 706050"/>
              <a:gd name="connsiteY1" fmla="*/ 51690 h 95328"/>
              <a:gd name="connsiteX2" fmla="*/ 340707 w 706050"/>
              <a:gd name="connsiteY2" fmla="*/ 52776 h 95328"/>
              <a:gd name="connsiteX3" fmla="*/ 217346 w 706050"/>
              <a:gd name="connsiteY3" fmla="*/ 52388 h 95328"/>
              <a:gd name="connsiteX4" fmla="*/ 186766 w 706050"/>
              <a:gd name="connsiteY4" fmla="*/ 51399 h 95328"/>
              <a:gd name="connsiteX5" fmla="*/ 198895 w 706050"/>
              <a:gd name="connsiteY5" fmla="*/ 95328 h 95328"/>
              <a:gd name="connsiteX6" fmla="*/ 115551 w 706050"/>
              <a:gd name="connsiteY6" fmla="*/ 45322 h 95328"/>
              <a:gd name="connsiteX7" fmla="*/ 0 w 706050"/>
              <a:gd name="connsiteY7" fmla="*/ 590 h 95328"/>
              <a:gd name="connsiteX8" fmla="*/ 702373 w 706050"/>
              <a:gd name="connsiteY8" fmla="*/ 0 h 95328"/>
              <a:gd name="connsiteX0" fmla="*/ 706050 w 706050"/>
              <a:gd name="connsiteY0" fmla="*/ 51327 h 54842"/>
              <a:gd name="connsiteX1" fmla="*/ 473235 w 706050"/>
              <a:gd name="connsiteY1" fmla="*/ 51690 h 54842"/>
              <a:gd name="connsiteX2" fmla="*/ 340707 w 706050"/>
              <a:gd name="connsiteY2" fmla="*/ 52776 h 54842"/>
              <a:gd name="connsiteX3" fmla="*/ 217346 w 706050"/>
              <a:gd name="connsiteY3" fmla="*/ 52388 h 54842"/>
              <a:gd name="connsiteX4" fmla="*/ 186766 w 706050"/>
              <a:gd name="connsiteY4" fmla="*/ 51399 h 54842"/>
              <a:gd name="connsiteX5" fmla="*/ 142979 w 706050"/>
              <a:gd name="connsiteY5" fmla="*/ 54842 h 54842"/>
              <a:gd name="connsiteX6" fmla="*/ 115551 w 706050"/>
              <a:gd name="connsiteY6" fmla="*/ 45322 h 54842"/>
              <a:gd name="connsiteX7" fmla="*/ 0 w 706050"/>
              <a:gd name="connsiteY7" fmla="*/ 590 h 54842"/>
              <a:gd name="connsiteX8" fmla="*/ 702373 w 706050"/>
              <a:gd name="connsiteY8" fmla="*/ 0 h 54842"/>
              <a:gd name="connsiteX0" fmla="*/ 706050 w 706050"/>
              <a:gd name="connsiteY0" fmla="*/ 51327 h 54842"/>
              <a:gd name="connsiteX1" fmla="*/ 473235 w 706050"/>
              <a:gd name="connsiteY1" fmla="*/ 51690 h 54842"/>
              <a:gd name="connsiteX2" fmla="*/ 340707 w 706050"/>
              <a:gd name="connsiteY2" fmla="*/ 52776 h 54842"/>
              <a:gd name="connsiteX3" fmla="*/ 217346 w 706050"/>
              <a:gd name="connsiteY3" fmla="*/ 52388 h 54842"/>
              <a:gd name="connsiteX4" fmla="*/ 186766 w 706050"/>
              <a:gd name="connsiteY4" fmla="*/ 51399 h 54842"/>
              <a:gd name="connsiteX5" fmla="*/ 142979 w 706050"/>
              <a:gd name="connsiteY5" fmla="*/ 54842 h 54842"/>
              <a:gd name="connsiteX6" fmla="*/ 64294 w 706050"/>
              <a:gd name="connsiteY6" fmla="*/ 49934 h 54842"/>
              <a:gd name="connsiteX7" fmla="*/ 0 w 706050"/>
              <a:gd name="connsiteY7" fmla="*/ 590 h 54842"/>
              <a:gd name="connsiteX8" fmla="*/ 702373 w 706050"/>
              <a:gd name="connsiteY8" fmla="*/ 0 h 54842"/>
              <a:gd name="connsiteX0" fmla="*/ 701390 w 701390"/>
              <a:gd name="connsiteY0" fmla="*/ 51327 h 54842"/>
              <a:gd name="connsiteX1" fmla="*/ 468575 w 701390"/>
              <a:gd name="connsiteY1" fmla="*/ 51690 h 54842"/>
              <a:gd name="connsiteX2" fmla="*/ 336047 w 701390"/>
              <a:gd name="connsiteY2" fmla="*/ 52776 h 54842"/>
              <a:gd name="connsiteX3" fmla="*/ 212686 w 701390"/>
              <a:gd name="connsiteY3" fmla="*/ 52388 h 54842"/>
              <a:gd name="connsiteX4" fmla="*/ 182106 w 701390"/>
              <a:gd name="connsiteY4" fmla="*/ 51399 h 54842"/>
              <a:gd name="connsiteX5" fmla="*/ 138319 w 701390"/>
              <a:gd name="connsiteY5" fmla="*/ 54842 h 54842"/>
              <a:gd name="connsiteX6" fmla="*/ 59634 w 701390"/>
              <a:gd name="connsiteY6" fmla="*/ 49934 h 54842"/>
              <a:gd name="connsiteX7" fmla="*/ 0 w 701390"/>
              <a:gd name="connsiteY7" fmla="*/ 1102 h 54842"/>
              <a:gd name="connsiteX8" fmla="*/ 697713 w 701390"/>
              <a:gd name="connsiteY8" fmla="*/ 0 h 54842"/>
              <a:gd name="connsiteX0" fmla="*/ 701390 w 701390"/>
              <a:gd name="connsiteY0" fmla="*/ 51327 h 52776"/>
              <a:gd name="connsiteX1" fmla="*/ 468575 w 701390"/>
              <a:gd name="connsiteY1" fmla="*/ 51690 h 52776"/>
              <a:gd name="connsiteX2" fmla="*/ 336047 w 701390"/>
              <a:gd name="connsiteY2" fmla="*/ 52776 h 52776"/>
              <a:gd name="connsiteX3" fmla="*/ 212686 w 701390"/>
              <a:gd name="connsiteY3" fmla="*/ 52388 h 52776"/>
              <a:gd name="connsiteX4" fmla="*/ 182106 w 701390"/>
              <a:gd name="connsiteY4" fmla="*/ 51399 h 52776"/>
              <a:gd name="connsiteX5" fmla="*/ 59634 w 701390"/>
              <a:gd name="connsiteY5" fmla="*/ 49934 h 52776"/>
              <a:gd name="connsiteX6" fmla="*/ 0 w 701390"/>
              <a:gd name="connsiteY6" fmla="*/ 1102 h 52776"/>
              <a:gd name="connsiteX7" fmla="*/ 697713 w 701390"/>
              <a:gd name="connsiteY7" fmla="*/ 0 h 52776"/>
              <a:gd name="connsiteX0" fmla="*/ 701390 w 701390"/>
              <a:gd name="connsiteY0" fmla="*/ 51327 h 52776"/>
              <a:gd name="connsiteX1" fmla="*/ 468575 w 701390"/>
              <a:gd name="connsiteY1" fmla="*/ 51690 h 52776"/>
              <a:gd name="connsiteX2" fmla="*/ 336047 w 701390"/>
              <a:gd name="connsiteY2" fmla="*/ 52776 h 52776"/>
              <a:gd name="connsiteX3" fmla="*/ 212686 w 701390"/>
              <a:gd name="connsiteY3" fmla="*/ 52388 h 52776"/>
              <a:gd name="connsiteX4" fmla="*/ 59634 w 701390"/>
              <a:gd name="connsiteY4" fmla="*/ 49934 h 52776"/>
              <a:gd name="connsiteX5" fmla="*/ 0 w 701390"/>
              <a:gd name="connsiteY5" fmla="*/ 1102 h 52776"/>
              <a:gd name="connsiteX6" fmla="*/ 697713 w 701390"/>
              <a:gd name="connsiteY6" fmla="*/ 0 h 52776"/>
              <a:gd name="connsiteX0" fmla="*/ 701390 w 701390"/>
              <a:gd name="connsiteY0" fmla="*/ 51327 h 52776"/>
              <a:gd name="connsiteX1" fmla="*/ 468575 w 701390"/>
              <a:gd name="connsiteY1" fmla="*/ 51690 h 52776"/>
              <a:gd name="connsiteX2" fmla="*/ 336047 w 701390"/>
              <a:gd name="connsiteY2" fmla="*/ 52776 h 52776"/>
              <a:gd name="connsiteX3" fmla="*/ 59634 w 701390"/>
              <a:gd name="connsiteY3" fmla="*/ 49934 h 52776"/>
              <a:gd name="connsiteX4" fmla="*/ 0 w 701390"/>
              <a:gd name="connsiteY4" fmla="*/ 1102 h 52776"/>
              <a:gd name="connsiteX5" fmla="*/ 697713 w 701390"/>
              <a:gd name="connsiteY5" fmla="*/ 0 h 52776"/>
              <a:gd name="connsiteX0" fmla="*/ 701390 w 701390"/>
              <a:gd name="connsiteY0" fmla="*/ 51327 h 51690"/>
              <a:gd name="connsiteX1" fmla="*/ 468575 w 701390"/>
              <a:gd name="connsiteY1" fmla="*/ 51690 h 51690"/>
              <a:gd name="connsiteX2" fmla="*/ 59634 w 701390"/>
              <a:gd name="connsiteY2" fmla="*/ 49934 h 51690"/>
              <a:gd name="connsiteX3" fmla="*/ 0 w 701390"/>
              <a:gd name="connsiteY3" fmla="*/ 1102 h 51690"/>
              <a:gd name="connsiteX4" fmla="*/ 697713 w 701390"/>
              <a:gd name="connsiteY4" fmla="*/ 0 h 51690"/>
              <a:gd name="connsiteX0" fmla="*/ 701390 w 701390"/>
              <a:gd name="connsiteY0" fmla="*/ 51327 h 51327"/>
              <a:gd name="connsiteX1" fmla="*/ 59634 w 701390"/>
              <a:gd name="connsiteY1" fmla="*/ 49934 h 51327"/>
              <a:gd name="connsiteX2" fmla="*/ 0 w 701390"/>
              <a:gd name="connsiteY2" fmla="*/ 1102 h 51327"/>
              <a:gd name="connsiteX3" fmla="*/ 697713 w 701390"/>
              <a:gd name="connsiteY3" fmla="*/ 0 h 51327"/>
              <a:gd name="connsiteX0" fmla="*/ 703720 w 703720"/>
              <a:gd name="connsiteY0" fmla="*/ 49790 h 49934"/>
              <a:gd name="connsiteX1" fmla="*/ 59634 w 703720"/>
              <a:gd name="connsiteY1" fmla="*/ 49934 h 49934"/>
              <a:gd name="connsiteX2" fmla="*/ 0 w 703720"/>
              <a:gd name="connsiteY2" fmla="*/ 1102 h 49934"/>
              <a:gd name="connsiteX3" fmla="*/ 697713 w 703720"/>
              <a:gd name="connsiteY3" fmla="*/ 0 h 49934"/>
              <a:gd name="connsiteX0" fmla="*/ 703720 w 704703"/>
              <a:gd name="connsiteY0" fmla="*/ 49790 h 49934"/>
              <a:gd name="connsiteX1" fmla="*/ 59634 w 704703"/>
              <a:gd name="connsiteY1" fmla="*/ 49934 h 49934"/>
              <a:gd name="connsiteX2" fmla="*/ 0 w 704703"/>
              <a:gd name="connsiteY2" fmla="*/ 1102 h 49934"/>
              <a:gd name="connsiteX3" fmla="*/ 704703 w 704703"/>
              <a:gd name="connsiteY3" fmla="*/ 0 h 49934"/>
              <a:gd name="connsiteX0" fmla="*/ 708380 w 709363"/>
              <a:gd name="connsiteY0" fmla="*/ 49790 h 49934"/>
              <a:gd name="connsiteX1" fmla="*/ 64294 w 709363"/>
              <a:gd name="connsiteY1" fmla="*/ 49934 h 49934"/>
              <a:gd name="connsiteX2" fmla="*/ 0 w 709363"/>
              <a:gd name="connsiteY2" fmla="*/ 77 h 49934"/>
              <a:gd name="connsiteX3" fmla="*/ 709363 w 709363"/>
              <a:gd name="connsiteY3" fmla="*/ 0 h 49934"/>
              <a:gd name="connsiteX0" fmla="*/ 701390 w 702373"/>
              <a:gd name="connsiteY0" fmla="*/ 50225 h 50369"/>
              <a:gd name="connsiteX1" fmla="*/ 57304 w 702373"/>
              <a:gd name="connsiteY1" fmla="*/ 50369 h 50369"/>
              <a:gd name="connsiteX2" fmla="*/ 0 w 702373"/>
              <a:gd name="connsiteY2" fmla="*/ 0 h 50369"/>
              <a:gd name="connsiteX3" fmla="*/ 702373 w 702373"/>
              <a:gd name="connsiteY3" fmla="*/ 435 h 50369"/>
              <a:gd name="connsiteX0" fmla="*/ 701390 w 702373"/>
              <a:gd name="connsiteY0" fmla="*/ 49790 h 49934"/>
              <a:gd name="connsiteX1" fmla="*/ 57304 w 702373"/>
              <a:gd name="connsiteY1" fmla="*/ 49934 h 49934"/>
              <a:gd name="connsiteX2" fmla="*/ 0 w 702373"/>
              <a:gd name="connsiteY2" fmla="*/ 590 h 49934"/>
              <a:gd name="connsiteX3" fmla="*/ 702373 w 702373"/>
              <a:gd name="connsiteY3" fmla="*/ 0 h 49934"/>
              <a:gd name="connsiteX0" fmla="*/ 701390 w 701390"/>
              <a:gd name="connsiteY0" fmla="*/ 49200 h 49344"/>
              <a:gd name="connsiteX1" fmla="*/ 57304 w 701390"/>
              <a:gd name="connsiteY1" fmla="*/ 49344 h 49344"/>
              <a:gd name="connsiteX2" fmla="*/ 0 w 701390"/>
              <a:gd name="connsiteY2" fmla="*/ 0 h 49344"/>
              <a:gd name="connsiteX3" fmla="*/ 700043 w 701390"/>
              <a:gd name="connsiteY3" fmla="*/ 947 h 49344"/>
              <a:gd name="connsiteX0" fmla="*/ 701390 w 701390"/>
              <a:gd name="connsiteY0" fmla="*/ 48253 h 48397"/>
              <a:gd name="connsiteX1" fmla="*/ 57304 w 701390"/>
              <a:gd name="connsiteY1" fmla="*/ 48397 h 48397"/>
              <a:gd name="connsiteX2" fmla="*/ 0 w 701390"/>
              <a:gd name="connsiteY2" fmla="*/ 590 h 48397"/>
              <a:gd name="connsiteX3" fmla="*/ 700043 w 701390"/>
              <a:gd name="connsiteY3" fmla="*/ 0 h 48397"/>
              <a:gd name="connsiteX0" fmla="*/ 701390 w 701390"/>
              <a:gd name="connsiteY0" fmla="*/ 47663 h 47807"/>
              <a:gd name="connsiteX1" fmla="*/ 57304 w 701390"/>
              <a:gd name="connsiteY1" fmla="*/ 47807 h 47807"/>
              <a:gd name="connsiteX2" fmla="*/ 0 w 701390"/>
              <a:gd name="connsiteY2" fmla="*/ 0 h 47807"/>
              <a:gd name="connsiteX3" fmla="*/ 700043 w 701390"/>
              <a:gd name="connsiteY3" fmla="*/ 435 h 47807"/>
              <a:gd name="connsiteX0" fmla="*/ 701390 w 702373"/>
              <a:gd name="connsiteY0" fmla="*/ 48765 h 48909"/>
              <a:gd name="connsiteX1" fmla="*/ 57304 w 702373"/>
              <a:gd name="connsiteY1" fmla="*/ 48909 h 48909"/>
              <a:gd name="connsiteX2" fmla="*/ 0 w 702373"/>
              <a:gd name="connsiteY2" fmla="*/ 1102 h 48909"/>
              <a:gd name="connsiteX3" fmla="*/ 702373 w 702373"/>
              <a:gd name="connsiteY3" fmla="*/ 0 h 48909"/>
              <a:gd name="connsiteX0" fmla="*/ 696730 w 697713"/>
              <a:gd name="connsiteY0" fmla="*/ 48765 h 48909"/>
              <a:gd name="connsiteX1" fmla="*/ 52644 w 697713"/>
              <a:gd name="connsiteY1" fmla="*/ 48909 h 48909"/>
              <a:gd name="connsiteX2" fmla="*/ 0 w 697713"/>
              <a:gd name="connsiteY2" fmla="*/ 589 h 48909"/>
              <a:gd name="connsiteX3" fmla="*/ 697713 w 697713"/>
              <a:gd name="connsiteY3" fmla="*/ 0 h 48909"/>
              <a:gd name="connsiteX0" fmla="*/ 696730 w 697713"/>
              <a:gd name="connsiteY0" fmla="*/ 48176 h 48320"/>
              <a:gd name="connsiteX1" fmla="*/ 52644 w 697713"/>
              <a:gd name="connsiteY1" fmla="*/ 48320 h 48320"/>
              <a:gd name="connsiteX2" fmla="*/ 0 w 697713"/>
              <a:gd name="connsiteY2" fmla="*/ 0 h 48320"/>
              <a:gd name="connsiteX3" fmla="*/ 697713 w 697713"/>
              <a:gd name="connsiteY3" fmla="*/ 436 h 48320"/>
              <a:gd name="connsiteX0" fmla="*/ 696730 w 697713"/>
              <a:gd name="connsiteY0" fmla="*/ 49277 h 49421"/>
              <a:gd name="connsiteX1" fmla="*/ 52644 w 697713"/>
              <a:gd name="connsiteY1" fmla="*/ 49421 h 49421"/>
              <a:gd name="connsiteX2" fmla="*/ 0 w 697713"/>
              <a:gd name="connsiteY2" fmla="*/ 1101 h 49421"/>
              <a:gd name="connsiteX3" fmla="*/ 697713 w 697713"/>
              <a:gd name="connsiteY3" fmla="*/ 0 h 4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13" h="49421">
                <a:moveTo>
                  <a:pt x="696730" y="49277"/>
                </a:moveTo>
                <a:lnTo>
                  <a:pt x="52644" y="49421"/>
                </a:lnTo>
                <a:lnTo>
                  <a:pt x="0" y="1101"/>
                </a:lnTo>
                <a:lnTo>
                  <a:pt x="697713" y="0"/>
                </a:lnTo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2472808" y="1677426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568462" y="1700287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35"/>
          <p:cNvCxnSpPr/>
          <p:nvPr/>
        </p:nvCxnSpPr>
        <p:spPr>
          <a:xfrm rot="5400000">
            <a:off x="98888" y="3415472"/>
            <a:ext cx="3840480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8715" y="5329364"/>
            <a:ext cx="2743200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400482" y="5086351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843144" y="527209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854873" y="107156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endParaRPr lang="en-US" dirty="0"/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987810" y="5761921"/>
            <a:ext cx="80112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i="1" dirty="0" err="1">
                <a:latin typeface="Symbol" panose="05050102010706020507" pitchFamily="18" charset="2"/>
              </a:rPr>
              <a:t>q</a:t>
            </a:r>
            <a:r>
              <a:rPr lang="en-US" altLang="en-US" sz="2800" i="1" baseline="-25000" dirty="0" err="1"/>
              <a:t>K</a:t>
            </a:r>
            <a:r>
              <a:rPr lang="en-US" altLang="en-US" sz="2800" dirty="0"/>
              <a:t>~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/>
              <a:t>(</a:t>
            </a:r>
            <a:r>
              <a:rPr lang="en-US" altLang="en-US" sz="2800" i="1" dirty="0"/>
              <a:t>n</a:t>
            </a:r>
            <a:r>
              <a:rPr lang="en-US" altLang="en-US" sz="2800" baseline="-25000" dirty="0">
                <a:sym typeface="Symbol" panose="05050102010706020507" pitchFamily="18" charset="2"/>
              </a:rPr>
              <a:t></a:t>
            </a:r>
            <a:r>
              <a:rPr lang="en-US" altLang="en-US" sz="2800" dirty="0">
                <a:sym typeface="Symbol" panose="05050102010706020507" pitchFamily="18" charset="2"/>
              </a:rPr>
              <a:t> - </a:t>
            </a:r>
            <a:r>
              <a:rPr lang="en-US" altLang="en-US" sz="2800" i="1" dirty="0"/>
              <a:t>n</a:t>
            </a:r>
            <a:r>
              <a:rPr lang="en-US" altLang="en-US" sz="2800" baseline="-25000" dirty="0">
                <a:sym typeface="Symbol" panose="05050102010706020507" pitchFamily="18" charset="2"/>
              </a:rPr>
              <a:t></a:t>
            </a:r>
            <a:r>
              <a:rPr lang="en-US" altLang="en-US" sz="2800" dirty="0"/>
              <a:t>) </a:t>
            </a:r>
          </a:p>
          <a:p>
            <a:pPr eaLnBrk="1" hangingPunct="1"/>
            <a:r>
              <a:rPr lang="en-US" altLang="en-US" sz="2400" dirty="0"/>
              <a:t>Measure electron polarization</a:t>
            </a:r>
          </a:p>
        </p:txBody>
      </p:sp>
      <p:sp>
        <p:nvSpPr>
          <p:cNvPr id="108" name="标题 1"/>
          <p:cNvSpPr txBox="1">
            <a:spLocks/>
          </p:cNvSpPr>
          <p:nvPr/>
        </p:nvSpPr>
        <p:spPr>
          <a:xfrm>
            <a:off x="-1997444" y="3912096"/>
            <a:ext cx="8502556" cy="12053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22722" y="1598657"/>
            <a:ext cx="0" cy="3590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529017" y="5186149"/>
            <a:ext cx="1597533" cy="50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3692305" y="1956002"/>
            <a:ext cx="89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Energy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97433" y="1337005"/>
            <a:ext cx="1205026" cy="3815916"/>
            <a:chOff x="4586797" y="1021280"/>
            <a:chExt cx="1205026" cy="3815916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586797" y="2276876"/>
              <a:ext cx="0" cy="256032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4590820" y="1021280"/>
              <a:ext cx="1201003" cy="1269242"/>
            </a:xfrm>
            <a:custGeom>
              <a:avLst/>
              <a:gdLst>
                <a:gd name="connsiteX0" fmla="*/ 0 w 1201003"/>
                <a:gd name="connsiteY0" fmla="*/ 1269242 h 1269242"/>
                <a:gd name="connsiteX1" fmla="*/ 13647 w 1201003"/>
                <a:gd name="connsiteY1" fmla="*/ 1201003 h 1269242"/>
                <a:gd name="connsiteX2" fmla="*/ 95534 w 1201003"/>
                <a:gd name="connsiteY2" fmla="*/ 1173707 h 1269242"/>
                <a:gd name="connsiteX3" fmla="*/ 136477 w 1201003"/>
                <a:gd name="connsiteY3" fmla="*/ 1146412 h 1269242"/>
                <a:gd name="connsiteX4" fmla="*/ 341194 w 1201003"/>
                <a:gd name="connsiteY4" fmla="*/ 1119116 h 1269242"/>
                <a:gd name="connsiteX5" fmla="*/ 409432 w 1201003"/>
                <a:gd name="connsiteY5" fmla="*/ 1105469 h 1269242"/>
                <a:gd name="connsiteX6" fmla="*/ 464023 w 1201003"/>
                <a:gd name="connsiteY6" fmla="*/ 1091821 h 1269242"/>
                <a:gd name="connsiteX7" fmla="*/ 928047 w 1201003"/>
                <a:gd name="connsiteY7" fmla="*/ 1078173 h 1269242"/>
                <a:gd name="connsiteX8" fmla="*/ 1009934 w 1201003"/>
                <a:gd name="connsiteY8" fmla="*/ 1064525 h 1269242"/>
                <a:gd name="connsiteX9" fmla="*/ 1105468 w 1201003"/>
                <a:gd name="connsiteY9" fmla="*/ 1037230 h 1269242"/>
                <a:gd name="connsiteX10" fmla="*/ 1173707 w 1201003"/>
                <a:gd name="connsiteY10" fmla="*/ 955343 h 1269242"/>
                <a:gd name="connsiteX11" fmla="*/ 1201003 w 1201003"/>
                <a:gd name="connsiteY11" fmla="*/ 873457 h 1269242"/>
                <a:gd name="connsiteX12" fmla="*/ 1173707 w 1201003"/>
                <a:gd name="connsiteY12" fmla="*/ 723331 h 1269242"/>
                <a:gd name="connsiteX13" fmla="*/ 1146412 w 1201003"/>
                <a:gd name="connsiteY13" fmla="*/ 682388 h 1269242"/>
                <a:gd name="connsiteX14" fmla="*/ 1132764 w 1201003"/>
                <a:gd name="connsiteY14" fmla="*/ 641445 h 1269242"/>
                <a:gd name="connsiteX15" fmla="*/ 1078173 w 1201003"/>
                <a:gd name="connsiteY15" fmla="*/ 559558 h 1269242"/>
                <a:gd name="connsiteX16" fmla="*/ 1050877 w 1201003"/>
                <a:gd name="connsiteY16" fmla="*/ 477672 h 1269242"/>
                <a:gd name="connsiteX17" fmla="*/ 1037229 w 1201003"/>
                <a:gd name="connsiteY17" fmla="*/ 436728 h 1269242"/>
                <a:gd name="connsiteX18" fmla="*/ 1009934 w 1201003"/>
                <a:gd name="connsiteY18" fmla="*/ 395785 h 1269242"/>
                <a:gd name="connsiteX19" fmla="*/ 996286 w 1201003"/>
                <a:gd name="connsiteY19" fmla="*/ 354842 h 1269242"/>
                <a:gd name="connsiteX20" fmla="*/ 941695 w 1201003"/>
                <a:gd name="connsiteY20" fmla="*/ 272955 h 1269242"/>
                <a:gd name="connsiteX21" fmla="*/ 900752 w 1201003"/>
                <a:gd name="connsiteY21" fmla="*/ 191069 h 1269242"/>
                <a:gd name="connsiteX22" fmla="*/ 859809 w 1201003"/>
                <a:gd name="connsiteY22" fmla="*/ 68239 h 1269242"/>
                <a:gd name="connsiteX23" fmla="*/ 846161 w 1201003"/>
                <a:gd name="connsiteY23" fmla="*/ 27296 h 1269242"/>
                <a:gd name="connsiteX24" fmla="*/ 818865 w 1201003"/>
                <a:gd name="connsiteY24" fmla="*/ 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1003" h="1269242">
                  <a:moveTo>
                    <a:pt x="0" y="1269242"/>
                  </a:moveTo>
                  <a:cubicBezTo>
                    <a:pt x="4549" y="1246496"/>
                    <a:pt x="-2755" y="1217406"/>
                    <a:pt x="13647" y="1201003"/>
                  </a:cubicBezTo>
                  <a:cubicBezTo>
                    <a:pt x="33992" y="1180658"/>
                    <a:pt x="71594" y="1189667"/>
                    <a:pt x="95534" y="1173707"/>
                  </a:cubicBezTo>
                  <a:cubicBezTo>
                    <a:pt x="109182" y="1164609"/>
                    <a:pt x="121806" y="1153747"/>
                    <a:pt x="136477" y="1146412"/>
                  </a:cubicBezTo>
                  <a:cubicBezTo>
                    <a:pt x="192226" y="1118537"/>
                    <a:pt x="304598" y="1122166"/>
                    <a:pt x="341194" y="1119116"/>
                  </a:cubicBezTo>
                  <a:cubicBezTo>
                    <a:pt x="363940" y="1114567"/>
                    <a:pt x="386788" y="1110501"/>
                    <a:pt x="409432" y="1105469"/>
                  </a:cubicBezTo>
                  <a:cubicBezTo>
                    <a:pt x="427742" y="1101400"/>
                    <a:pt x="445292" y="1092807"/>
                    <a:pt x="464023" y="1091821"/>
                  </a:cubicBezTo>
                  <a:cubicBezTo>
                    <a:pt x="618551" y="1083688"/>
                    <a:pt x="773372" y="1082722"/>
                    <a:pt x="928047" y="1078173"/>
                  </a:cubicBezTo>
                  <a:cubicBezTo>
                    <a:pt x="955343" y="1073624"/>
                    <a:pt x="982799" y="1069952"/>
                    <a:pt x="1009934" y="1064525"/>
                  </a:cubicBezTo>
                  <a:cubicBezTo>
                    <a:pt x="1052783" y="1055955"/>
                    <a:pt x="1066440" y="1050240"/>
                    <a:pt x="1105468" y="1037230"/>
                  </a:cubicBezTo>
                  <a:cubicBezTo>
                    <a:pt x="1131184" y="1011515"/>
                    <a:pt x="1158505" y="989549"/>
                    <a:pt x="1173707" y="955343"/>
                  </a:cubicBezTo>
                  <a:cubicBezTo>
                    <a:pt x="1185392" y="929051"/>
                    <a:pt x="1201003" y="873457"/>
                    <a:pt x="1201003" y="873457"/>
                  </a:cubicBezTo>
                  <a:cubicBezTo>
                    <a:pt x="1196298" y="835818"/>
                    <a:pt x="1194746" y="765409"/>
                    <a:pt x="1173707" y="723331"/>
                  </a:cubicBezTo>
                  <a:cubicBezTo>
                    <a:pt x="1166372" y="708660"/>
                    <a:pt x="1153747" y="697059"/>
                    <a:pt x="1146412" y="682388"/>
                  </a:cubicBezTo>
                  <a:cubicBezTo>
                    <a:pt x="1139978" y="669521"/>
                    <a:pt x="1139750" y="654021"/>
                    <a:pt x="1132764" y="641445"/>
                  </a:cubicBezTo>
                  <a:cubicBezTo>
                    <a:pt x="1116832" y="612768"/>
                    <a:pt x="1088547" y="590680"/>
                    <a:pt x="1078173" y="559558"/>
                  </a:cubicBezTo>
                  <a:lnTo>
                    <a:pt x="1050877" y="477672"/>
                  </a:lnTo>
                  <a:cubicBezTo>
                    <a:pt x="1046328" y="464024"/>
                    <a:pt x="1045209" y="448698"/>
                    <a:pt x="1037229" y="436728"/>
                  </a:cubicBezTo>
                  <a:cubicBezTo>
                    <a:pt x="1028131" y="423080"/>
                    <a:pt x="1017269" y="410456"/>
                    <a:pt x="1009934" y="395785"/>
                  </a:cubicBezTo>
                  <a:cubicBezTo>
                    <a:pt x="1003500" y="382918"/>
                    <a:pt x="1003272" y="367418"/>
                    <a:pt x="996286" y="354842"/>
                  </a:cubicBezTo>
                  <a:cubicBezTo>
                    <a:pt x="980354" y="326165"/>
                    <a:pt x="952069" y="304077"/>
                    <a:pt x="941695" y="272955"/>
                  </a:cubicBezTo>
                  <a:cubicBezTo>
                    <a:pt x="891919" y="123631"/>
                    <a:pt x="971305" y="349813"/>
                    <a:pt x="900752" y="191069"/>
                  </a:cubicBezTo>
                  <a:cubicBezTo>
                    <a:pt x="900742" y="191047"/>
                    <a:pt x="866637" y="88722"/>
                    <a:pt x="859809" y="68239"/>
                  </a:cubicBezTo>
                  <a:cubicBezTo>
                    <a:pt x="855260" y="54591"/>
                    <a:pt x="856333" y="37468"/>
                    <a:pt x="846161" y="27296"/>
                  </a:cubicBezTo>
                  <a:lnTo>
                    <a:pt x="818865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89071" y="1337703"/>
            <a:ext cx="1216402" cy="3815914"/>
            <a:chOff x="5493844" y="1407995"/>
            <a:chExt cx="1216402" cy="3815914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5493844" y="2663589"/>
              <a:ext cx="0" cy="256032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 43"/>
            <p:cNvSpPr/>
            <p:nvPr/>
          </p:nvSpPr>
          <p:spPr>
            <a:xfrm>
              <a:off x="5497868" y="1407995"/>
              <a:ext cx="1212378" cy="1269242"/>
            </a:xfrm>
            <a:custGeom>
              <a:avLst/>
              <a:gdLst>
                <a:gd name="connsiteX0" fmla="*/ 0 w 1201003"/>
                <a:gd name="connsiteY0" fmla="*/ 1269242 h 1269242"/>
                <a:gd name="connsiteX1" fmla="*/ 13647 w 1201003"/>
                <a:gd name="connsiteY1" fmla="*/ 1201003 h 1269242"/>
                <a:gd name="connsiteX2" fmla="*/ 95534 w 1201003"/>
                <a:gd name="connsiteY2" fmla="*/ 1173707 h 1269242"/>
                <a:gd name="connsiteX3" fmla="*/ 136477 w 1201003"/>
                <a:gd name="connsiteY3" fmla="*/ 1146412 h 1269242"/>
                <a:gd name="connsiteX4" fmla="*/ 341194 w 1201003"/>
                <a:gd name="connsiteY4" fmla="*/ 1119116 h 1269242"/>
                <a:gd name="connsiteX5" fmla="*/ 409432 w 1201003"/>
                <a:gd name="connsiteY5" fmla="*/ 1105469 h 1269242"/>
                <a:gd name="connsiteX6" fmla="*/ 464023 w 1201003"/>
                <a:gd name="connsiteY6" fmla="*/ 1091821 h 1269242"/>
                <a:gd name="connsiteX7" fmla="*/ 928047 w 1201003"/>
                <a:gd name="connsiteY7" fmla="*/ 1078173 h 1269242"/>
                <a:gd name="connsiteX8" fmla="*/ 1009934 w 1201003"/>
                <a:gd name="connsiteY8" fmla="*/ 1064525 h 1269242"/>
                <a:gd name="connsiteX9" fmla="*/ 1105468 w 1201003"/>
                <a:gd name="connsiteY9" fmla="*/ 1037230 h 1269242"/>
                <a:gd name="connsiteX10" fmla="*/ 1173707 w 1201003"/>
                <a:gd name="connsiteY10" fmla="*/ 955343 h 1269242"/>
                <a:gd name="connsiteX11" fmla="*/ 1201003 w 1201003"/>
                <a:gd name="connsiteY11" fmla="*/ 873457 h 1269242"/>
                <a:gd name="connsiteX12" fmla="*/ 1173707 w 1201003"/>
                <a:gd name="connsiteY12" fmla="*/ 723331 h 1269242"/>
                <a:gd name="connsiteX13" fmla="*/ 1146412 w 1201003"/>
                <a:gd name="connsiteY13" fmla="*/ 682388 h 1269242"/>
                <a:gd name="connsiteX14" fmla="*/ 1132764 w 1201003"/>
                <a:gd name="connsiteY14" fmla="*/ 641445 h 1269242"/>
                <a:gd name="connsiteX15" fmla="*/ 1078173 w 1201003"/>
                <a:gd name="connsiteY15" fmla="*/ 559558 h 1269242"/>
                <a:gd name="connsiteX16" fmla="*/ 1050877 w 1201003"/>
                <a:gd name="connsiteY16" fmla="*/ 477672 h 1269242"/>
                <a:gd name="connsiteX17" fmla="*/ 1037229 w 1201003"/>
                <a:gd name="connsiteY17" fmla="*/ 436728 h 1269242"/>
                <a:gd name="connsiteX18" fmla="*/ 1009934 w 1201003"/>
                <a:gd name="connsiteY18" fmla="*/ 395785 h 1269242"/>
                <a:gd name="connsiteX19" fmla="*/ 996286 w 1201003"/>
                <a:gd name="connsiteY19" fmla="*/ 354842 h 1269242"/>
                <a:gd name="connsiteX20" fmla="*/ 941695 w 1201003"/>
                <a:gd name="connsiteY20" fmla="*/ 272955 h 1269242"/>
                <a:gd name="connsiteX21" fmla="*/ 900752 w 1201003"/>
                <a:gd name="connsiteY21" fmla="*/ 191069 h 1269242"/>
                <a:gd name="connsiteX22" fmla="*/ 859809 w 1201003"/>
                <a:gd name="connsiteY22" fmla="*/ 68239 h 1269242"/>
                <a:gd name="connsiteX23" fmla="*/ 846161 w 1201003"/>
                <a:gd name="connsiteY23" fmla="*/ 27296 h 1269242"/>
                <a:gd name="connsiteX24" fmla="*/ 818865 w 1201003"/>
                <a:gd name="connsiteY24" fmla="*/ 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1003" h="1269242">
                  <a:moveTo>
                    <a:pt x="0" y="1269242"/>
                  </a:moveTo>
                  <a:cubicBezTo>
                    <a:pt x="4549" y="1246496"/>
                    <a:pt x="-2755" y="1217406"/>
                    <a:pt x="13647" y="1201003"/>
                  </a:cubicBezTo>
                  <a:cubicBezTo>
                    <a:pt x="33992" y="1180658"/>
                    <a:pt x="71594" y="1189667"/>
                    <a:pt x="95534" y="1173707"/>
                  </a:cubicBezTo>
                  <a:cubicBezTo>
                    <a:pt x="109182" y="1164609"/>
                    <a:pt x="121806" y="1153747"/>
                    <a:pt x="136477" y="1146412"/>
                  </a:cubicBezTo>
                  <a:cubicBezTo>
                    <a:pt x="192226" y="1118537"/>
                    <a:pt x="304598" y="1122166"/>
                    <a:pt x="341194" y="1119116"/>
                  </a:cubicBezTo>
                  <a:cubicBezTo>
                    <a:pt x="363940" y="1114567"/>
                    <a:pt x="386788" y="1110501"/>
                    <a:pt x="409432" y="1105469"/>
                  </a:cubicBezTo>
                  <a:cubicBezTo>
                    <a:pt x="427742" y="1101400"/>
                    <a:pt x="445292" y="1092807"/>
                    <a:pt x="464023" y="1091821"/>
                  </a:cubicBezTo>
                  <a:cubicBezTo>
                    <a:pt x="618551" y="1083688"/>
                    <a:pt x="773372" y="1082722"/>
                    <a:pt x="928047" y="1078173"/>
                  </a:cubicBezTo>
                  <a:cubicBezTo>
                    <a:pt x="955343" y="1073624"/>
                    <a:pt x="982799" y="1069952"/>
                    <a:pt x="1009934" y="1064525"/>
                  </a:cubicBezTo>
                  <a:cubicBezTo>
                    <a:pt x="1052783" y="1055955"/>
                    <a:pt x="1066440" y="1050240"/>
                    <a:pt x="1105468" y="1037230"/>
                  </a:cubicBezTo>
                  <a:cubicBezTo>
                    <a:pt x="1131184" y="1011515"/>
                    <a:pt x="1158505" y="989549"/>
                    <a:pt x="1173707" y="955343"/>
                  </a:cubicBezTo>
                  <a:cubicBezTo>
                    <a:pt x="1185392" y="929051"/>
                    <a:pt x="1201003" y="873457"/>
                    <a:pt x="1201003" y="873457"/>
                  </a:cubicBezTo>
                  <a:cubicBezTo>
                    <a:pt x="1196298" y="835818"/>
                    <a:pt x="1194746" y="765409"/>
                    <a:pt x="1173707" y="723331"/>
                  </a:cubicBezTo>
                  <a:cubicBezTo>
                    <a:pt x="1166372" y="708660"/>
                    <a:pt x="1153747" y="697059"/>
                    <a:pt x="1146412" y="682388"/>
                  </a:cubicBezTo>
                  <a:cubicBezTo>
                    <a:pt x="1139978" y="669521"/>
                    <a:pt x="1139750" y="654021"/>
                    <a:pt x="1132764" y="641445"/>
                  </a:cubicBezTo>
                  <a:cubicBezTo>
                    <a:pt x="1116832" y="612768"/>
                    <a:pt x="1088547" y="590680"/>
                    <a:pt x="1078173" y="559558"/>
                  </a:cubicBezTo>
                  <a:lnTo>
                    <a:pt x="1050877" y="477672"/>
                  </a:lnTo>
                  <a:cubicBezTo>
                    <a:pt x="1046328" y="464024"/>
                    <a:pt x="1045209" y="448698"/>
                    <a:pt x="1037229" y="436728"/>
                  </a:cubicBezTo>
                  <a:cubicBezTo>
                    <a:pt x="1028131" y="423080"/>
                    <a:pt x="1017269" y="410456"/>
                    <a:pt x="1009934" y="395785"/>
                  </a:cubicBezTo>
                  <a:cubicBezTo>
                    <a:pt x="1003500" y="382918"/>
                    <a:pt x="1003272" y="367418"/>
                    <a:pt x="996286" y="354842"/>
                  </a:cubicBezTo>
                  <a:cubicBezTo>
                    <a:pt x="980354" y="326165"/>
                    <a:pt x="952069" y="304077"/>
                    <a:pt x="941695" y="272955"/>
                  </a:cubicBezTo>
                  <a:cubicBezTo>
                    <a:pt x="891919" y="123631"/>
                    <a:pt x="971305" y="349813"/>
                    <a:pt x="900752" y="191069"/>
                  </a:cubicBezTo>
                  <a:cubicBezTo>
                    <a:pt x="900742" y="191047"/>
                    <a:pt x="866637" y="88722"/>
                    <a:pt x="859809" y="68239"/>
                  </a:cubicBezTo>
                  <a:cubicBezTo>
                    <a:pt x="855260" y="54591"/>
                    <a:pt x="856333" y="37468"/>
                    <a:pt x="846161" y="27296"/>
                  </a:cubicBezTo>
                  <a:lnTo>
                    <a:pt x="818865" y="0"/>
                  </a:ln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88262" y="5275645"/>
            <a:ext cx="1341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Absorption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43916" y="1152014"/>
            <a:ext cx="764274" cy="218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178689" y="2507559"/>
            <a:ext cx="1062038" cy="2743200"/>
            <a:chOff x="3543699" y="807542"/>
            <a:chExt cx="1062383" cy="2743534"/>
          </a:xfrm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4449816" y="807542"/>
              <a:ext cx="0" cy="274353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rved Left Arrow 48"/>
            <p:cNvSpPr/>
            <p:nvPr/>
          </p:nvSpPr>
          <p:spPr>
            <a:xfrm>
              <a:off x="4291655" y="2155717"/>
              <a:ext cx="314427" cy="328652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TextBox 31"/>
            <p:cNvSpPr txBox="1">
              <a:spLocks noChangeArrowheads="1"/>
            </p:cNvSpPr>
            <p:nvPr/>
          </p:nvSpPr>
          <p:spPr bwMode="auto">
            <a:xfrm>
              <a:off x="3543699" y="2150644"/>
              <a:ext cx="5911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FF0000"/>
                  </a:solidFill>
                </a:rPr>
                <a:t>RCP</a:t>
              </a: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792310" y="2504300"/>
            <a:ext cx="1036637" cy="2743200"/>
            <a:chOff x="7704810" y="777093"/>
            <a:chExt cx="1036176" cy="2741915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852382" y="777093"/>
              <a:ext cx="0" cy="2741915"/>
            </a:xfrm>
            <a:prstGeom prst="straightConnector1">
              <a:avLst/>
            </a:prstGeom>
            <a:ln w="254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rved Right Arrow 52"/>
            <p:cNvSpPr/>
            <p:nvPr/>
          </p:nvSpPr>
          <p:spPr>
            <a:xfrm>
              <a:off x="7704810" y="2143004"/>
              <a:ext cx="287209" cy="314178"/>
            </a:xfrm>
            <a:prstGeom prst="curvedRightArrow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32"/>
            <p:cNvSpPr txBox="1">
              <a:spLocks noChangeArrowheads="1"/>
            </p:cNvSpPr>
            <p:nvPr/>
          </p:nvSpPr>
          <p:spPr bwMode="auto">
            <a:xfrm>
              <a:off x="8056183" y="2091298"/>
              <a:ext cx="6848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00FF"/>
                  </a:solidFill>
                </a:rPr>
                <a:t>LCP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63433" y="49884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en-US" sz="1600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143430" y="2527341"/>
            <a:ext cx="36576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590341" y="1159794"/>
            <a:ext cx="1205026" cy="3998796"/>
            <a:chOff x="4586797" y="1021280"/>
            <a:chExt cx="1205026" cy="3998796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4586797" y="2276876"/>
              <a:ext cx="0" cy="27432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4590820" y="1021280"/>
              <a:ext cx="1201003" cy="1269242"/>
            </a:xfrm>
            <a:custGeom>
              <a:avLst/>
              <a:gdLst>
                <a:gd name="connsiteX0" fmla="*/ 0 w 1201003"/>
                <a:gd name="connsiteY0" fmla="*/ 1269242 h 1269242"/>
                <a:gd name="connsiteX1" fmla="*/ 13647 w 1201003"/>
                <a:gd name="connsiteY1" fmla="*/ 1201003 h 1269242"/>
                <a:gd name="connsiteX2" fmla="*/ 95534 w 1201003"/>
                <a:gd name="connsiteY2" fmla="*/ 1173707 h 1269242"/>
                <a:gd name="connsiteX3" fmla="*/ 136477 w 1201003"/>
                <a:gd name="connsiteY3" fmla="*/ 1146412 h 1269242"/>
                <a:gd name="connsiteX4" fmla="*/ 341194 w 1201003"/>
                <a:gd name="connsiteY4" fmla="*/ 1119116 h 1269242"/>
                <a:gd name="connsiteX5" fmla="*/ 409432 w 1201003"/>
                <a:gd name="connsiteY5" fmla="*/ 1105469 h 1269242"/>
                <a:gd name="connsiteX6" fmla="*/ 464023 w 1201003"/>
                <a:gd name="connsiteY6" fmla="*/ 1091821 h 1269242"/>
                <a:gd name="connsiteX7" fmla="*/ 928047 w 1201003"/>
                <a:gd name="connsiteY7" fmla="*/ 1078173 h 1269242"/>
                <a:gd name="connsiteX8" fmla="*/ 1009934 w 1201003"/>
                <a:gd name="connsiteY8" fmla="*/ 1064525 h 1269242"/>
                <a:gd name="connsiteX9" fmla="*/ 1105468 w 1201003"/>
                <a:gd name="connsiteY9" fmla="*/ 1037230 h 1269242"/>
                <a:gd name="connsiteX10" fmla="*/ 1173707 w 1201003"/>
                <a:gd name="connsiteY10" fmla="*/ 955343 h 1269242"/>
                <a:gd name="connsiteX11" fmla="*/ 1201003 w 1201003"/>
                <a:gd name="connsiteY11" fmla="*/ 873457 h 1269242"/>
                <a:gd name="connsiteX12" fmla="*/ 1173707 w 1201003"/>
                <a:gd name="connsiteY12" fmla="*/ 723331 h 1269242"/>
                <a:gd name="connsiteX13" fmla="*/ 1146412 w 1201003"/>
                <a:gd name="connsiteY13" fmla="*/ 682388 h 1269242"/>
                <a:gd name="connsiteX14" fmla="*/ 1132764 w 1201003"/>
                <a:gd name="connsiteY14" fmla="*/ 641445 h 1269242"/>
                <a:gd name="connsiteX15" fmla="*/ 1078173 w 1201003"/>
                <a:gd name="connsiteY15" fmla="*/ 559558 h 1269242"/>
                <a:gd name="connsiteX16" fmla="*/ 1050877 w 1201003"/>
                <a:gd name="connsiteY16" fmla="*/ 477672 h 1269242"/>
                <a:gd name="connsiteX17" fmla="*/ 1037229 w 1201003"/>
                <a:gd name="connsiteY17" fmla="*/ 436728 h 1269242"/>
                <a:gd name="connsiteX18" fmla="*/ 1009934 w 1201003"/>
                <a:gd name="connsiteY18" fmla="*/ 395785 h 1269242"/>
                <a:gd name="connsiteX19" fmla="*/ 996286 w 1201003"/>
                <a:gd name="connsiteY19" fmla="*/ 354842 h 1269242"/>
                <a:gd name="connsiteX20" fmla="*/ 941695 w 1201003"/>
                <a:gd name="connsiteY20" fmla="*/ 272955 h 1269242"/>
                <a:gd name="connsiteX21" fmla="*/ 900752 w 1201003"/>
                <a:gd name="connsiteY21" fmla="*/ 191069 h 1269242"/>
                <a:gd name="connsiteX22" fmla="*/ 859809 w 1201003"/>
                <a:gd name="connsiteY22" fmla="*/ 68239 h 1269242"/>
                <a:gd name="connsiteX23" fmla="*/ 846161 w 1201003"/>
                <a:gd name="connsiteY23" fmla="*/ 27296 h 1269242"/>
                <a:gd name="connsiteX24" fmla="*/ 818865 w 1201003"/>
                <a:gd name="connsiteY24" fmla="*/ 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1003" h="1269242">
                  <a:moveTo>
                    <a:pt x="0" y="1269242"/>
                  </a:moveTo>
                  <a:cubicBezTo>
                    <a:pt x="4549" y="1246496"/>
                    <a:pt x="-2755" y="1217406"/>
                    <a:pt x="13647" y="1201003"/>
                  </a:cubicBezTo>
                  <a:cubicBezTo>
                    <a:pt x="33992" y="1180658"/>
                    <a:pt x="71594" y="1189667"/>
                    <a:pt x="95534" y="1173707"/>
                  </a:cubicBezTo>
                  <a:cubicBezTo>
                    <a:pt x="109182" y="1164609"/>
                    <a:pt x="121806" y="1153747"/>
                    <a:pt x="136477" y="1146412"/>
                  </a:cubicBezTo>
                  <a:cubicBezTo>
                    <a:pt x="192226" y="1118537"/>
                    <a:pt x="304598" y="1122166"/>
                    <a:pt x="341194" y="1119116"/>
                  </a:cubicBezTo>
                  <a:cubicBezTo>
                    <a:pt x="363940" y="1114567"/>
                    <a:pt x="386788" y="1110501"/>
                    <a:pt x="409432" y="1105469"/>
                  </a:cubicBezTo>
                  <a:cubicBezTo>
                    <a:pt x="427742" y="1101400"/>
                    <a:pt x="445292" y="1092807"/>
                    <a:pt x="464023" y="1091821"/>
                  </a:cubicBezTo>
                  <a:cubicBezTo>
                    <a:pt x="618551" y="1083688"/>
                    <a:pt x="773372" y="1082722"/>
                    <a:pt x="928047" y="1078173"/>
                  </a:cubicBezTo>
                  <a:cubicBezTo>
                    <a:pt x="955343" y="1073624"/>
                    <a:pt x="982799" y="1069952"/>
                    <a:pt x="1009934" y="1064525"/>
                  </a:cubicBezTo>
                  <a:cubicBezTo>
                    <a:pt x="1052783" y="1055955"/>
                    <a:pt x="1066440" y="1050240"/>
                    <a:pt x="1105468" y="1037230"/>
                  </a:cubicBezTo>
                  <a:cubicBezTo>
                    <a:pt x="1131184" y="1011515"/>
                    <a:pt x="1158505" y="989549"/>
                    <a:pt x="1173707" y="955343"/>
                  </a:cubicBezTo>
                  <a:cubicBezTo>
                    <a:pt x="1185392" y="929051"/>
                    <a:pt x="1201003" y="873457"/>
                    <a:pt x="1201003" y="873457"/>
                  </a:cubicBezTo>
                  <a:cubicBezTo>
                    <a:pt x="1196298" y="835818"/>
                    <a:pt x="1194746" y="765409"/>
                    <a:pt x="1173707" y="723331"/>
                  </a:cubicBezTo>
                  <a:cubicBezTo>
                    <a:pt x="1166372" y="708660"/>
                    <a:pt x="1153747" y="697059"/>
                    <a:pt x="1146412" y="682388"/>
                  </a:cubicBezTo>
                  <a:cubicBezTo>
                    <a:pt x="1139978" y="669521"/>
                    <a:pt x="1139750" y="654021"/>
                    <a:pt x="1132764" y="641445"/>
                  </a:cubicBezTo>
                  <a:cubicBezTo>
                    <a:pt x="1116832" y="612768"/>
                    <a:pt x="1088547" y="590680"/>
                    <a:pt x="1078173" y="559558"/>
                  </a:cubicBezTo>
                  <a:lnTo>
                    <a:pt x="1050877" y="477672"/>
                  </a:lnTo>
                  <a:cubicBezTo>
                    <a:pt x="1046328" y="464024"/>
                    <a:pt x="1045209" y="448698"/>
                    <a:pt x="1037229" y="436728"/>
                  </a:cubicBezTo>
                  <a:cubicBezTo>
                    <a:pt x="1028131" y="423080"/>
                    <a:pt x="1017269" y="410456"/>
                    <a:pt x="1009934" y="395785"/>
                  </a:cubicBezTo>
                  <a:cubicBezTo>
                    <a:pt x="1003500" y="382918"/>
                    <a:pt x="1003272" y="367418"/>
                    <a:pt x="996286" y="354842"/>
                  </a:cubicBezTo>
                  <a:cubicBezTo>
                    <a:pt x="980354" y="326165"/>
                    <a:pt x="952069" y="304077"/>
                    <a:pt x="941695" y="272955"/>
                  </a:cubicBezTo>
                  <a:cubicBezTo>
                    <a:pt x="891919" y="123631"/>
                    <a:pt x="971305" y="349813"/>
                    <a:pt x="900752" y="191069"/>
                  </a:cubicBezTo>
                  <a:cubicBezTo>
                    <a:pt x="900742" y="191047"/>
                    <a:pt x="866637" y="88722"/>
                    <a:pt x="859809" y="68239"/>
                  </a:cubicBezTo>
                  <a:cubicBezTo>
                    <a:pt x="855260" y="54591"/>
                    <a:pt x="856333" y="37468"/>
                    <a:pt x="846161" y="27296"/>
                  </a:cubicBezTo>
                  <a:lnTo>
                    <a:pt x="818865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603245" y="1458204"/>
            <a:ext cx="1216402" cy="3724474"/>
            <a:chOff x="5493844" y="1407995"/>
            <a:chExt cx="1216402" cy="3724474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5493844" y="2663589"/>
              <a:ext cx="0" cy="2468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Freeform 87"/>
            <p:cNvSpPr/>
            <p:nvPr/>
          </p:nvSpPr>
          <p:spPr>
            <a:xfrm>
              <a:off x="5497868" y="1407995"/>
              <a:ext cx="1212378" cy="1269242"/>
            </a:xfrm>
            <a:custGeom>
              <a:avLst/>
              <a:gdLst>
                <a:gd name="connsiteX0" fmla="*/ 0 w 1201003"/>
                <a:gd name="connsiteY0" fmla="*/ 1269242 h 1269242"/>
                <a:gd name="connsiteX1" fmla="*/ 13647 w 1201003"/>
                <a:gd name="connsiteY1" fmla="*/ 1201003 h 1269242"/>
                <a:gd name="connsiteX2" fmla="*/ 95534 w 1201003"/>
                <a:gd name="connsiteY2" fmla="*/ 1173707 h 1269242"/>
                <a:gd name="connsiteX3" fmla="*/ 136477 w 1201003"/>
                <a:gd name="connsiteY3" fmla="*/ 1146412 h 1269242"/>
                <a:gd name="connsiteX4" fmla="*/ 341194 w 1201003"/>
                <a:gd name="connsiteY4" fmla="*/ 1119116 h 1269242"/>
                <a:gd name="connsiteX5" fmla="*/ 409432 w 1201003"/>
                <a:gd name="connsiteY5" fmla="*/ 1105469 h 1269242"/>
                <a:gd name="connsiteX6" fmla="*/ 464023 w 1201003"/>
                <a:gd name="connsiteY6" fmla="*/ 1091821 h 1269242"/>
                <a:gd name="connsiteX7" fmla="*/ 928047 w 1201003"/>
                <a:gd name="connsiteY7" fmla="*/ 1078173 h 1269242"/>
                <a:gd name="connsiteX8" fmla="*/ 1009934 w 1201003"/>
                <a:gd name="connsiteY8" fmla="*/ 1064525 h 1269242"/>
                <a:gd name="connsiteX9" fmla="*/ 1105468 w 1201003"/>
                <a:gd name="connsiteY9" fmla="*/ 1037230 h 1269242"/>
                <a:gd name="connsiteX10" fmla="*/ 1173707 w 1201003"/>
                <a:gd name="connsiteY10" fmla="*/ 955343 h 1269242"/>
                <a:gd name="connsiteX11" fmla="*/ 1201003 w 1201003"/>
                <a:gd name="connsiteY11" fmla="*/ 873457 h 1269242"/>
                <a:gd name="connsiteX12" fmla="*/ 1173707 w 1201003"/>
                <a:gd name="connsiteY12" fmla="*/ 723331 h 1269242"/>
                <a:gd name="connsiteX13" fmla="*/ 1146412 w 1201003"/>
                <a:gd name="connsiteY13" fmla="*/ 682388 h 1269242"/>
                <a:gd name="connsiteX14" fmla="*/ 1132764 w 1201003"/>
                <a:gd name="connsiteY14" fmla="*/ 641445 h 1269242"/>
                <a:gd name="connsiteX15" fmla="*/ 1078173 w 1201003"/>
                <a:gd name="connsiteY15" fmla="*/ 559558 h 1269242"/>
                <a:gd name="connsiteX16" fmla="*/ 1050877 w 1201003"/>
                <a:gd name="connsiteY16" fmla="*/ 477672 h 1269242"/>
                <a:gd name="connsiteX17" fmla="*/ 1037229 w 1201003"/>
                <a:gd name="connsiteY17" fmla="*/ 436728 h 1269242"/>
                <a:gd name="connsiteX18" fmla="*/ 1009934 w 1201003"/>
                <a:gd name="connsiteY18" fmla="*/ 395785 h 1269242"/>
                <a:gd name="connsiteX19" fmla="*/ 996286 w 1201003"/>
                <a:gd name="connsiteY19" fmla="*/ 354842 h 1269242"/>
                <a:gd name="connsiteX20" fmla="*/ 941695 w 1201003"/>
                <a:gd name="connsiteY20" fmla="*/ 272955 h 1269242"/>
                <a:gd name="connsiteX21" fmla="*/ 900752 w 1201003"/>
                <a:gd name="connsiteY21" fmla="*/ 191069 h 1269242"/>
                <a:gd name="connsiteX22" fmla="*/ 859809 w 1201003"/>
                <a:gd name="connsiteY22" fmla="*/ 68239 h 1269242"/>
                <a:gd name="connsiteX23" fmla="*/ 846161 w 1201003"/>
                <a:gd name="connsiteY23" fmla="*/ 27296 h 1269242"/>
                <a:gd name="connsiteX24" fmla="*/ 818865 w 1201003"/>
                <a:gd name="connsiteY24" fmla="*/ 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1003" h="1269242">
                  <a:moveTo>
                    <a:pt x="0" y="1269242"/>
                  </a:moveTo>
                  <a:cubicBezTo>
                    <a:pt x="4549" y="1246496"/>
                    <a:pt x="-2755" y="1217406"/>
                    <a:pt x="13647" y="1201003"/>
                  </a:cubicBezTo>
                  <a:cubicBezTo>
                    <a:pt x="33992" y="1180658"/>
                    <a:pt x="71594" y="1189667"/>
                    <a:pt x="95534" y="1173707"/>
                  </a:cubicBezTo>
                  <a:cubicBezTo>
                    <a:pt x="109182" y="1164609"/>
                    <a:pt x="121806" y="1153747"/>
                    <a:pt x="136477" y="1146412"/>
                  </a:cubicBezTo>
                  <a:cubicBezTo>
                    <a:pt x="192226" y="1118537"/>
                    <a:pt x="304598" y="1122166"/>
                    <a:pt x="341194" y="1119116"/>
                  </a:cubicBezTo>
                  <a:cubicBezTo>
                    <a:pt x="363940" y="1114567"/>
                    <a:pt x="386788" y="1110501"/>
                    <a:pt x="409432" y="1105469"/>
                  </a:cubicBezTo>
                  <a:cubicBezTo>
                    <a:pt x="427742" y="1101400"/>
                    <a:pt x="445292" y="1092807"/>
                    <a:pt x="464023" y="1091821"/>
                  </a:cubicBezTo>
                  <a:cubicBezTo>
                    <a:pt x="618551" y="1083688"/>
                    <a:pt x="773372" y="1082722"/>
                    <a:pt x="928047" y="1078173"/>
                  </a:cubicBezTo>
                  <a:cubicBezTo>
                    <a:pt x="955343" y="1073624"/>
                    <a:pt x="982799" y="1069952"/>
                    <a:pt x="1009934" y="1064525"/>
                  </a:cubicBezTo>
                  <a:cubicBezTo>
                    <a:pt x="1052783" y="1055955"/>
                    <a:pt x="1066440" y="1050240"/>
                    <a:pt x="1105468" y="1037230"/>
                  </a:cubicBezTo>
                  <a:cubicBezTo>
                    <a:pt x="1131184" y="1011515"/>
                    <a:pt x="1158505" y="989549"/>
                    <a:pt x="1173707" y="955343"/>
                  </a:cubicBezTo>
                  <a:cubicBezTo>
                    <a:pt x="1185392" y="929051"/>
                    <a:pt x="1201003" y="873457"/>
                    <a:pt x="1201003" y="873457"/>
                  </a:cubicBezTo>
                  <a:cubicBezTo>
                    <a:pt x="1196298" y="835818"/>
                    <a:pt x="1194746" y="765409"/>
                    <a:pt x="1173707" y="723331"/>
                  </a:cubicBezTo>
                  <a:cubicBezTo>
                    <a:pt x="1166372" y="708660"/>
                    <a:pt x="1153747" y="697059"/>
                    <a:pt x="1146412" y="682388"/>
                  </a:cubicBezTo>
                  <a:cubicBezTo>
                    <a:pt x="1139978" y="669521"/>
                    <a:pt x="1139750" y="654021"/>
                    <a:pt x="1132764" y="641445"/>
                  </a:cubicBezTo>
                  <a:cubicBezTo>
                    <a:pt x="1116832" y="612768"/>
                    <a:pt x="1088547" y="590680"/>
                    <a:pt x="1078173" y="559558"/>
                  </a:cubicBezTo>
                  <a:lnTo>
                    <a:pt x="1050877" y="477672"/>
                  </a:lnTo>
                  <a:cubicBezTo>
                    <a:pt x="1046328" y="464024"/>
                    <a:pt x="1045209" y="448698"/>
                    <a:pt x="1037229" y="436728"/>
                  </a:cubicBezTo>
                  <a:cubicBezTo>
                    <a:pt x="1028131" y="423080"/>
                    <a:pt x="1017269" y="410456"/>
                    <a:pt x="1009934" y="395785"/>
                  </a:cubicBezTo>
                  <a:cubicBezTo>
                    <a:pt x="1003500" y="382918"/>
                    <a:pt x="1003272" y="367418"/>
                    <a:pt x="996286" y="354842"/>
                  </a:cubicBezTo>
                  <a:cubicBezTo>
                    <a:pt x="980354" y="326165"/>
                    <a:pt x="952069" y="304077"/>
                    <a:pt x="941695" y="272955"/>
                  </a:cubicBezTo>
                  <a:cubicBezTo>
                    <a:pt x="891919" y="123631"/>
                    <a:pt x="971305" y="349813"/>
                    <a:pt x="900752" y="191069"/>
                  </a:cubicBezTo>
                  <a:cubicBezTo>
                    <a:pt x="900742" y="191047"/>
                    <a:pt x="866637" y="88722"/>
                    <a:pt x="859809" y="68239"/>
                  </a:cubicBezTo>
                  <a:cubicBezTo>
                    <a:pt x="855260" y="54591"/>
                    <a:pt x="856333" y="37468"/>
                    <a:pt x="846161" y="27296"/>
                  </a:cubicBezTo>
                  <a:lnTo>
                    <a:pt x="818865" y="0"/>
                  </a:ln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965405" y="1148316"/>
            <a:ext cx="1010093" cy="255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48913" y="2882828"/>
            <a:ext cx="7900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RCP</a:t>
            </a:r>
            <a:endParaRPr lang="en-US" altLang="en-US" sz="2800" dirty="0" err="1">
              <a:solidFill>
                <a:srgbClr val="FF0000"/>
              </a:solidFill>
            </a:endParaRPr>
          </a:p>
          <a:p>
            <a:r>
              <a:rPr lang="en-US" alt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aseline="-25000" dirty="0" err="1">
                <a:solidFill>
                  <a:srgbClr val="0070C0"/>
                </a:solidFill>
              </a:rPr>
              <a:t>LCP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6801643" y="1602197"/>
            <a:ext cx="0" cy="3590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6807938" y="5189689"/>
            <a:ext cx="1597533" cy="50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552512" y="5332348"/>
            <a:ext cx="2104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Index of refraction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478019" y="1155554"/>
            <a:ext cx="764274" cy="218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542354" y="49813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en-US" sz="1600" dirty="0"/>
          </a:p>
        </p:txBody>
      </p:sp>
      <p:sp>
        <p:nvSpPr>
          <p:cNvPr id="120" name="Rectangle 119"/>
          <p:cNvSpPr/>
          <p:nvPr/>
        </p:nvSpPr>
        <p:spPr>
          <a:xfrm>
            <a:off x="7604305" y="2941864"/>
            <a:ext cx="7532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FF0000"/>
                </a:solidFill>
              </a:rPr>
              <a:t>n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RCP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en-US" altLang="en-US" sz="2800" dirty="0" err="1">
                <a:solidFill>
                  <a:srgbClr val="0070C0"/>
                </a:solidFill>
              </a:rPr>
              <a:t>n</a:t>
            </a:r>
            <a:r>
              <a:rPr lang="en-US" altLang="en-US" sz="2800" baseline="-25000" dirty="0" err="1">
                <a:solidFill>
                  <a:srgbClr val="0070C0"/>
                </a:solidFill>
              </a:rPr>
              <a:t>LCP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315197" y="1578406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6974823" y="1448751"/>
            <a:ext cx="809838" cy="3583174"/>
            <a:chOff x="6974823" y="1392871"/>
            <a:chExt cx="809838" cy="3583174"/>
          </a:xfrm>
        </p:grpSpPr>
        <p:sp>
          <p:nvSpPr>
            <p:cNvPr id="45" name="Freeform 44"/>
            <p:cNvSpPr/>
            <p:nvPr/>
          </p:nvSpPr>
          <p:spPr>
            <a:xfrm>
              <a:off x="6974823" y="1392871"/>
              <a:ext cx="809838" cy="2211572"/>
            </a:xfrm>
            <a:custGeom>
              <a:avLst/>
              <a:gdLst>
                <a:gd name="connsiteX0" fmla="*/ 521130 w 809838"/>
                <a:gd name="connsiteY0" fmla="*/ 0 h 2211572"/>
                <a:gd name="connsiteX1" fmla="*/ 542395 w 809838"/>
                <a:gd name="connsiteY1" fmla="*/ 180754 h 2211572"/>
                <a:gd name="connsiteX2" fmla="*/ 553027 w 809838"/>
                <a:gd name="connsiteY2" fmla="*/ 244549 h 2211572"/>
                <a:gd name="connsiteX3" fmla="*/ 574292 w 809838"/>
                <a:gd name="connsiteY3" fmla="*/ 308344 h 2211572"/>
                <a:gd name="connsiteX4" fmla="*/ 584925 w 809838"/>
                <a:gd name="connsiteY4" fmla="*/ 382772 h 2211572"/>
                <a:gd name="connsiteX5" fmla="*/ 606190 w 809838"/>
                <a:gd name="connsiteY5" fmla="*/ 446568 h 2211572"/>
                <a:gd name="connsiteX6" fmla="*/ 638088 w 809838"/>
                <a:gd name="connsiteY6" fmla="*/ 542261 h 2211572"/>
                <a:gd name="connsiteX7" fmla="*/ 659353 w 809838"/>
                <a:gd name="connsiteY7" fmla="*/ 606056 h 2211572"/>
                <a:gd name="connsiteX8" fmla="*/ 680618 w 809838"/>
                <a:gd name="connsiteY8" fmla="*/ 637954 h 2211572"/>
                <a:gd name="connsiteX9" fmla="*/ 712516 w 809838"/>
                <a:gd name="connsiteY9" fmla="*/ 691117 h 2211572"/>
                <a:gd name="connsiteX10" fmla="*/ 723148 w 809838"/>
                <a:gd name="connsiteY10" fmla="*/ 723014 h 2211572"/>
                <a:gd name="connsiteX11" fmla="*/ 744413 w 809838"/>
                <a:gd name="connsiteY11" fmla="*/ 754912 h 2211572"/>
                <a:gd name="connsiteX12" fmla="*/ 786944 w 809838"/>
                <a:gd name="connsiteY12" fmla="*/ 850605 h 2211572"/>
                <a:gd name="connsiteX13" fmla="*/ 808209 w 809838"/>
                <a:gd name="connsiteY13" fmla="*/ 925033 h 2211572"/>
                <a:gd name="connsiteX14" fmla="*/ 797576 w 809838"/>
                <a:gd name="connsiteY14" fmla="*/ 1020726 h 2211572"/>
                <a:gd name="connsiteX15" fmla="*/ 733781 w 809838"/>
                <a:gd name="connsiteY15" fmla="*/ 1031358 h 2211572"/>
                <a:gd name="connsiteX16" fmla="*/ 574292 w 809838"/>
                <a:gd name="connsiteY16" fmla="*/ 1052624 h 2211572"/>
                <a:gd name="connsiteX17" fmla="*/ 467967 w 809838"/>
                <a:gd name="connsiteY17" fmla="*/ 1073889 h 2211572"/>
                <a:gd name="connsiteX18" fmla="*/ 42664 w 809838"/>
                <a:gd name="connsiteY18" fmla="*/ 1095154 h 2211572"/>
                <a:gd name="connsiteX19" fmla="*/ 10767 w 809838"/>
                <a:gd name="connsiteY19" fmla="*/ 1105786 h 2211572"/>
                <a:gd name="connsiteX20" fmla="*/ 10767 w 809838"/>
                <a:gd name="connsiteY20" fmla="*/ 1180214 h 2211572"/>
                <a:gd name="connsiteX21" fmla="*/ 63930 w 809838"/>
                <a:gd name="connsiteY21" fmla="*/ 1275907 h 2211572"/>
                <a:gd name="connsiteX22" fmla="*/ 85195 w 809838"/>
                <a:gd name="connsiteY22" fmla="*/ 1307805 h 2211572"/>
                <a:gd name="connsiteX23" fmla="*/ 106460 w 809838"/>
                <a:gd name="connsiteY23" fmla="*/ 1339703 h 2211572"/>
                <a:gd name="connsiteX24" fmla="*/ 138358 w 809838"/>
                <a:gd name="connsiteY24" fmla="*/ 1360968 h 2211572"/>
                <a:gd name="connsiteX25" fmla="*/ 148990 w 809838"/>
                <a:gd name="connsiteY25" fmla="*/ 1392865 h 2211572"/>
                <a:gd name="connsiteX26" fmla="*/ 170255 w 809838"/>
                <a:gd name="connsiteY26" fmla="*/ 1414131 h 2211572"/>
                <a:gd name="connsiteX27" fmla="*/ 191520 w 809838"/>
                <a:gd name="connsiteY27" fmla="*/ 1446028 h 2211572"/>
                <a:gd name="connsiteX28" fmla="*/ 202153 w 809838"/>
                <a:gd name="connsiteY28" fmla="*/ 1499191 h 2211572"/>
                <a:gd name="connsiteX29" fmla="*/ 223418 w 809838"/>
                <a:gd name="connsiteY29" fmla="*/ 1562986 h 2211572"/>
                <a:gd name="connsiteX30" fmla="*/ 234051 w 809838"/>
                <a:gd name="connsiteY30" fmla="*/ 1626782 h 2211572"/>
                <a:gd name="connsiteX31" fmla="*/ 244683 w 809838"/>
                <a:gd name="connsiteY31" fmla="*/ 1669312 h 2211572"/>
                <a:gd name="connsiteX32" fmla="*/ 255316 w 809838"/>
                <a:gd name="connsiteY32" fmla="*/ 1743740 h 2211572"/>
                <a:gd name="connsiteX33" fmla="*/ 276581 w 809838"/>
                <a:gd name="connsiteY33" fmla="*/ 1839433 h 2211572"/>
                <a:gd name="connsiteX34" fmla="*/ 287213 w 809838"/>
                <a:gd name="connsiteY34" fmla="*/ 1935126 h 2211572"/>
                <a:gd name="connsiteX35" fmla="*/ 319111 w 809838"/>
                <a:gd name="connsiteY35" fmla="*/ 2169042 h 2211572"/>
                <a:gd name="connsiteX36" fmla="*/ 308478 w 809838"/>
                <a:gd name="connsiteY36" fmla="*/ 2211572 h 22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9838" h="2211572">
                  <a:moveTo>
                    <a:pt x="521130" y="0"/>
                  </a:moveTo>
                  <a:cubicBezTo>
                    <a:pt x="541517" y="265048"/>
                    <a:pt x="517823" y="57896"/>
                    <a:pt x="542395" y="180754"/>
                  </a:cubicBezTo>
                  <a:cubicBezTo>
                    <a:pt x="546623" y="201894"/>
                    <a:pt x="547798" y="223634"/>
                    <a:pt x="553027" y="244549"/>
                  </a:cubicBezTo>
                  <a:cubicBezTo>
                    <a:pt x="558463" y="266295"/>
                    <a:pt x="574292" y="308344"/>
                    <a:pt x="574292" y="308344"/>
                  </a:cubicBezTo>
                  <a:cubicBezTo>
                    <a:pt x="577836" y="333153"/>
                    <a:pt x="579290" y="358353"/>
                    <a:pt x="584925" y="382772"/>
                  </a:cubicBezTo>
                  <a:cubicBezTo>
                    <a:pt x="589965" y="404614"/>
                    <a:pt x="599101" y="425303"/>
                    <a:pt x="606190" y="446568"/>
                  </a:cubicBezTo>
                  <a:lnTo>
                    <a:pt x="638088" y="542261"/>
                  </a:lnTo>
                  <a:cubicBezTo>
                    <a:pt x="638089" y="542265"/>
                    <a:pt x="659351" y="606053"/>
                    <a:pt x="659353" y="606056"/>
                  </a:cubicBezTo>
                  <a:cubicBezTo>
                    <a:pt x="666441" y="616689"/>
                    <a:pt x="674903" y="626524"/>
                    <a:pt x="680618" y="637954"/>
                  </a:cubicBezTo>
                  <a:cubicBezTo>
                    <a:pt x="708223" y="693164"/>
                    <a:pt x="670981" y="649580"/>
                    <a:pt x="712516" y="691117"/>
                  </a:cubicBezTo>
                  <a:cubicBezTo>
                    <a:pt x="716060" y="701749"/>
                    <a:pt x="718136" y="712990"/>
                    <a:pt x="723148" y="723014"/>
                  </a:cubicBezTo>
                  <a:cubicBezTo>
                    <a:pt x="728863" y="734444"/>
                    <a:pt x="739223" y="743235"/>
                    <a:pt x="744413" y="754912"/>
                  </a:cubicBezTo>
                  <a:cubicBezTo>
                    <a:pt x="795023" y="868785"/>
                    <a:pt x="738818" y="778419"/>
                    <a:pt x="786944" y="850605"/>
                  </a:cubicBezTo>
                  <a:cubicBezTo>
                    <a:pt x="791957" y="865644"/>
                    <a:pt x="808209" y="911687"/>
                    <a:pt x="808209" y="925033"/>
                  </a:cubicBezTo>
                  <a:cubicBezTo>
                    <a:pt x="808209" y="957127"/>
                    <a:pt x="815981" y="994434"/>
                    <a:pt x="797576" y="1020726"/>
                  </a:cubicBezTo>
                  <a:cubicBezTo>
                    <a:pt x="785213" y="1038387"/>
                    <a:pt x="755046" y="1027814"/>
                    <a:pt x="733781" y="1031358"/>
                  </a:cubicBezTo>
                  <a:cubicBezTo>
                    <a:pt x="651585" y="1058757"/>
                    <a:pt x="750408" y="1028608"/>
                    <a:pt x="574292" y="1052624"/>
                  </a:cubicBezTo>
                  <a:cubicBezTo>
                    <a:pt x="538480" y="1057508"/>
                    <a:pt x="504082" y="1072444"/>
                    <a:pt x="467967" y="1073889"/>
                  </a:cubicBezTo>
                  <a:cubicBezTo>
                    <a:pt x="148915" y="1086650"/>
                    <a:pt x="290632" y="1078622"/>
                    <a:pt x="42664" y="1095154"/>
                  </a:cubicBezTo>
                  <a:cubicBezTo>
                    <a:pt x="32032" y="1098698"/>
                    <a:pt x="18692" y="1097861"/>
                    <a:pt x="10767" y="1105786"/>
                  </a:cubicBezTo>
                  <a:cubicBezTo>
                    <a:pt x="-10129" y="1126682"/>
                    <a:pt x="4772" y="1159230"/>
                    <a:pt x="10767" y="1180214"/>
                  </a:cubicBezTo>
                  <a:cubicBezTo>
                    <a:pt x="24804" y="1229344"/>
                    <a:pt x="25846" y="1218782"/>
                    <a:pt x="63930" y="1275907"/>
                  </a:cubicBezTo>
                  <a:lnTo>
                    <a:pt x="85195" y="1307805"/>
                  </a:lnTo>
                  <a:cubicBezTo>
                    <a:pt x="92283" y="1318438"/>
                    <a:pt x="95827" y="1332615"/>
                    <a:pt x="106460" y="1339703"/>
                  </a:cubicBezTo>
                  <a:lnTo>
                    <a:pt x="138358" y="1360968"/>
                  </a:lnTo>
                  <a:cubicBezTo>
                    <a:pt x="141902" y="1371600"/>
                    <a:pt x="143224" y="1383255"/>
                    <a:pt x="148990" y="1392865"/>
                  </a:cubicBezTo>
                  <a:cubicBezTo>
                    <a:pt x="154148" y="1401461"/>
                    <a:pt x="163993" y="1406303"/>
                    <a:pt x="170255" y="1414131"/>
                  </a:cubicBezTo>
                  <a:cubicBezTo>
                    <a:pt x="178238" y="1424109"/>
                    <a:pt x="184432" y="1435396"/>
                    <a:pt x="191520" y="1446028"/>
                  </a:cubicBezTo>
                  <a:cubicBezTo>
                    <a:pt x="195064" y="1463749"/>
                    <a:pt x="197398" y="1481756"/>
                    <a:pt x="202153" y="1499191"/>
                  </a:cubicBezTo>
                  <a:cubicBezTo>
                    <a:pt x="208051" y="1520816"/>
                    <a:pt x="223418" y="1562986"/>
                    <a:pt x="223418" y="1562986"/>
                  </a:cubicBezTo>
                  <a:cubicBezTo>
                    <a:pt x="226962" y="1584251"/>
                    <a:pt x="229823" y="1605642"/>
                    <a:pt x="234051" y="1626782"/>
                  </a:cubicBezTo>
                  <a:cubicBezTo>
                    <a:pt x="236917" y="1641111"/>
                    <a:pt x="242069" y="1654935"/>
                    <a:pt x="244683" y="1669312"/>
                  </a:cubicBezTo>
                  <a:cubicBezTo>
                    <a:pt x="249166" y="1693969"/>
                    <a:pt x="250833" y="1719083"/>
                    <a:pt x="255316" y="1743740"/>
                  </a:cubicBezTo>
                  <a:cubicBezTo>
                    <a:pt x="270789" y="1828841"/>
                    <a:pt x="262516" y="1740975"/>
                    <a:pt x="276581" y="1839433"/>
                  </a:cubicBezTo>
                  <a:cubicBezTo>
                    <a:pt x="281120" y="1871204"/>
                    <a:pt x="283794" y="1903215"/>
                    <a:pt x="287213" y="1935126"/>
                  </a:cubicBezTo>
                  <a:cubicBezTo>
                    <a:pt x="310241" y="2150060"/>
                    <a:pt x="286968" y="2072615"/>
                    <a:pt x="319111" y="2169042"/>
                  </a:cubicBezTo>
                  <a:cubicBezTo>
                    <a:pt x="307357" y="2204302"/>
                    <a:pt x="308478" y="2189732"/>
                    <a:pt x="308478" y="221157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>
              <a:off x="7293935" y="3604445"/>
              <a:ext cx="0" cy="1371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/>
          <p:cNvSpPr txBox="1"/>
          <p:nvPr/>
        </p:nvSpPr>
        <p:spPr>
          <a:xfrm>
            <a:off x="4447732" y="510896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en-US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7162590" y="5135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en-US" sz="1600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6978363" y="1305648"/>
            <a:ext cx="809838" cy="3583174"/>
            <a:chOff x="6974823" y="1392871"/>
            <a:chExt cx="809838" cy="3583174"/>
          </a:xfrm>
        </p:grpSpPr>
        <p:sp>
          <p:nvSpPr>
            <p:cNvPr id="126" name="Freeform 125"/>
            <p:cNvSpPr/>
            <p:nvPr/>
          </p:nvSpPr>
          <p:spPr>
            <a:xfrm>
              <a:off x="6974823" y="1392871"/>
              <a:ext cx="809838" cy="2211572"/>
            </a:xfrm>
            <a:custGeom>
              <a:avLst/>
              <a:gdLst>
                <a:gd name="connsiteX0" fmla="*/ 521130 w 809838"/>
                <a:gd name="connsiteY0" fmla="*/ 0 h 2211572"/>
                <a:gd name="connsiteX1" fmla="*/ 542395 w 809838"/>
                <a:gd name="connsiteY1" fmla="*/ 180754 h 2211572"/>
                <a:gd name="connsiteX2" fmla="*/ 553027 w 809838"/>
                <a:gd name="connsiteY2" fmla="*/ 244549 h 2211572"/>
                <a:gd name="connsiteX3" fmla="*/ 574292 w 809838"/>
                <a:gd name="connsiteY3" fmla="*/ 308344 h 2211572"/>
                <a:gd name="connsiteX4" fmla="*/ 584925 w 809838"/>
                <a:gd name="connsiteY4" fmla="*/ 382772 h 2211572"/>
                <a:gd name="connsiteX5" fmla="*/ 606190 w 809838"/>
                <a:gd name="connsiteY5" fmla="*/ 446568 h 2211572"/>
                <a:gd name="connsiteX6" fmla="*/ 638088 w 809838"/>
                <a:gd name="connsiteY6" fmla="*/ 542261 h 2211572"/>
                <a:gd name="connsiteX7" fmla="*/ 659353 w 809838"/>
                <a:gd name="connsiteY7" fmla="*/ 606056 h 2211572"/>
                <a:gd name="connsiteX8" fmla="*/ 680618 w 809838"/>
                <a:gd name="connsiteY8" fmla="*/ 637954 h 2211572"/>
                <a:gd name="connsiteX9" fmla="*/ 712516 w 809838"/>
                <a:gd name="connsiteY9" fmla="*/ 691117 h 2211572"/>
                <a:gd name="connsiteX10" fmla="*/ 723148 w 809838"/>
                <a:gd name="connsiteY10" fmla="*/ 723014 h 2211572"/>
                <a:gd name="connsiteX11" fmla="*/ 744413 w 809838"/>
                <a:gd name="connsiteY11" fmla="*/ 754912 h 2211572"/>
                <a:gd name="connsiteX12" fmla="*/ 786944 w 809838"/>
                <a:gd name="connsiteY12" fmla="*/ 850605 h 2211572"/>
                <a:gd name="connsiteX13" fmla="*/ 808209 w 809838"/>
                <a:gd name="connsiteY13" fmla="*/ 925033 h 2211572"/>
                <a:gd name="connsiteX14" fmla="*/ 797576 w 809838"/>
                <a:gd name="connsiteY14" fmla="*/ 1020726 h 2211572"/>
                <a:gd name="connsiteX15" fmla="*/ 733781 w 809838"/>
                <a:gd name="connsiteY15" fmla="*/ 1031358 h 2211572"/>
                <a:gd name="connsiteX16" fmla="*/ 574292 w 809838"/>
                <a:gd name="connsiteY16" fmla="*/ 1052624 h 2211572"/>
                <a:gd name="connsiteX17" fmla="*/ 467967 w 809838"/>
                <a:gd name="connsiteY17" fmla="*/ 1073889 h 2211572"/>
                <a:gd name="connsiteX18" fmla="*/ 42664 w 809838"/>
                <a:gd name="connsiteY18" fmla="*/ 1095154 h 2211572"/>
                <a:gd name="connsiteX19" fmla="*/ 10767 w 809838"/>
                <a:gd name="connsiteY19" fmla="*/ 1105786 h 2211572"/>
                <a:gd name="connsiteX20" fmla="*/ 10767 w 809838"/>
                <a:gd name="connsiteY20" fmla="*/ 1180214 h 2211572"/>
                <a:gd name="connsiteX21" fmla="*/ 63930 w 809838"/>
                <a:gd name="connsiteY21" fmla="*/ 1275907 h 2211572"/>
                <a:gd name="connsiteX22" fmla="*/ 85195 w 809838"/>
                <a:gd name="connsiteY22" fmla="*/ 1307805 h 2211572"/>
                <a:gd name="connsiteX23" fmla="*/ 106460 w 809838"/>
                <a:gd name="connsiteY23" fmla="*/ 1339703 h 2211572"/>
                <a:gd name="connsiteX24" fmla="*/ 138358 w 809838"/>
                <a:gd name="connsiteY24" fmla="*/ 1360968 h 2211572"/>
                <a:gd name="connsiteX25" fmla="*/ 148990 w 809838"/>
                <a:gd name="connsiteY25" fmla="*/ 1392865 h 2211572"/>
                <a:gd name="connsiteX26" fmla="*/ 170255 w 809838"/>
                <a:gd name="connsiteY26" fmla="*/ 1414131 h 2211572"/>
                <a:gd name="connsiteX27" fmla="*/ 191520 w 809838"/>
                <a:gd name="connsiteY27" fmla="*/ 1446028 h 2211572"/>
                <a:gd name="connsiteX28" fmla="*/ 202153 w 809838"/>
                <a:gd name="connsiteY28" fmla="*/ 1499191 h 2211572"/>
                <a:gd name="connsiteX29" fmla="*/ 223418 w 809838"/>
                <a:gd name="connsiteY29" fmla="*/ 1562986 h 2211572"/>
                <a:gd name="connsiteX30" fmla="*/ 234051 w 809838"/>
                <a:gd name="connsiteY30" fmla="*/ 1626782 h 2211572"/>
                <a:gd name="connsiteX31" fmla="*/ 244683 w 809838"/>
                <a:gd name="connsiteY31" fmla="*/ 1669312 h 2211572"/>
                <a:gd name="connsiteX32" fmla="*/ 255316 w 809838"/>
                <a:gd name="connsiteY32" fmla="*/ 1743740 h 2211572"/>
                <a:gd name="connsiteX33" fmla="*/ 276581 w 809838"/>
                <a:gd name="connsiteY33" fmla="*/ 1839433 h 2211572"/>
                <a:gd name="connsiteX34" fmla="*/ 287213 w 809838"/>
                <a:gd name="connsiteY34" fmla="*/ 1935126 h 2211572"/>
                <a:gd name="connsiteX35" fmla="*/ 319111 w 809838"/>
                <a:gd name="connsiteY35" fmla="*/ 2169042 h 2211572"/>
                <a:gd name="connsiteX36" fmla="*/ 308478 w 809838"/>
                <a:gd name="connsiteY36" fmla="*/ 2211572 h 22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9838" h="2211572">
                  <a:moveTo>
                    <a:pt x="521130" y="0"/>
                  </a:moveTo>
                  <a:cubicBezTo>
                    <a:pt x="541517" y="265048"/>
                    <a:pt x="517823" y="57896"/>
                    <a:pt x="542395" y="180754"/>
                  </a:cubicBezTo>
                  <a:cubicBezTo>
                    <a:pt x="546623" y="201894"/>
                    <a:pt x="547798" y="223634"/>
                    <a:pt x="553027" y="244549"/>
                  </a:cubicBezTo>
                  <a:cubicBezTo>
                    <a:pt x="558463" y="266295"/>
                    <a:pt x="574292" y="308344"/>
                    <a:pt x="574292" y="308344"/>
                  </a:cubicBezTo>
                  <a:cubicBezTo>
                    <a:pt x="577836" y="333153"/>
                    <a:pt x="579290" y="358353"/>
                    <a:pt x="584925" y="382772"/>
                  </a:cubicBezTo>
                  <a:cubicBezTo>
                    <a:pt x="589965" y="404614"/>
                    <a:pt x="599101" y="425303"/>
                    <a:pt x="606190" y="446568"/>
                  </a:cubicBezTo>
                  <a:lnTo>
                    <a:pt x="638088" y="542261"/>
                  </a:lnTo>
                  <a:cubicBezTo>
                    <a:pt x="638089" y="542265"/>
                    <a:pt x="659351" y="606053"/>
                    <a:pt x="659353" y="606056"/>
                  </a:cubicBezTo>
                  <a:cubicBezTo>
                    <a:pt x="666441" y="616689"/>
                    <a:pt x="674903" y="626524"/>
                    <a:pt x="680618" y="637954"/>
                  </a:cubicBezTo>
                  <a:cubicBezTo>
                    <a:pt x="708223" y="693164"/>
                    <a:pt x="670981" y="649580"/>
                    <a:pt x="712516" y="691117"/>
                  </a:cubicBezTo>
                  <a:cubicBezTo>
                    <a:pt x="716060" y="701749"/>
                    <a:pt x="718136" y="712990"/>
                    <a:pt x="723148" y="723014"/>
                  </a:cubicBezTo>
                  <a:cubicBezTo>
                    <a:pt x="728863" y="734444"/>
                    <a:pt x="739223" y="743235"/>
                    <a:pt x="744413" y="754912"/>
                  </a:cubicBezTo>
                  <a:cubicBezTo>
                    <a:pt x="795023" y="868785"/>
                    <a:pt x="738818" y="778419"/>
                    <a:pt x="786944" y="850605"/>
                  </a:cubicBezTo>
                  <a:cubicBezTo>
                    <a:pt x="791957" y="865644"/>
                    <a:pt x="808209" y="911687"/>
                    <a:pt x="808209" y="925033"/>
                  </a:cubicBezTo>
                  <a:cubicBezTo>
                    <a:pt x="808209" y="957127"/>
                    <a:pt x="815981" y="994434"/>
                    <a:pt x="797576" y="1020726"/>
                  </a:cubicBezTo>
                  <a:cubicBezTo>
                    <a:pt x="785213" y="1038387"/>
                    <a:pt x="755046" y="1027814"/>
                    <a:pt x="733781" y="1031358"/>
                  </a:cubicBezTo>
                  <a:cubicBezTo>
                    <a:pt x="651585" y="1058757"/>
                    <a:pt x="750408" y="1028608"/>
                    <a:pt x="574292" y="1052624"/>
                  </a:cubicBezTo>
                  <a:cubicBezTo>
                    <a:pt x="538480" y="1057508"/>
                    <a:pt x="504082" y="1072444"/>
                    <a:pt x="467967" y="1073889"/>
                  </a:cubicBezTo>
                  <a:cubicBezTo>
                    <a:pt x="148915" y="1086650"/>
                    <a:pt x="290632" y="1078622"/>
                    <a:pt x="42664" y="1095154"/>
                  </a:cubicBezTo>
                  <a:cubicBezTo>
                    <a:pt x="32032" y="1098698"/>
                    <a:pt x="18692" y="1097861"/>
                    <a:pt x="10767" y="1105786"/>
                  </a:cubicBezTo>
                  <a:cubicBezTo>
                    <a:pt x="-10129" y="1126682"/>
                    <a:pt x="4772" y="1159230"/>
                    <a:pt x="10767" y="1180214"/>
                  </a:cubicBezTo>
                  <a:cubicBezTo>
                    <a:pt x="24804" y="1229344"/>
                    <a:pt x="25846" y="1218782"/>
                    <a:pt x="63930" y="1275907"/>
                  </a:cubicBezTo>
                  <a:lnTo>
                    <a:pt x="85195" y="1307805"/>
                  </a:lnTo>
                  <a:cubicBezTo>
                    <a:pt x="92283" y="1318438"/>
                    <a:pt x="95827" y="1332615"/>
                    <a:pt x="106460" y="1339703"/>
                  </a:cubicBezTo>
                  <a:lnTo>
                    <a:pt x="138358" y="1360968"/>
                  </a:lnTo>
                  <a:cubicBezTo>
                    <a:pt x="141902" y="1371600"/>
                    <a:pt x="143224" y="1383255"/>
                    <a:pt x="148990" y="1392865"/>
                  </a:cubicBezTo>
                  <a:cubicBezTo>
                    <a:pt x="154148" y="1401461"/>
                    <a:pt x="163993" y="1406303"/>
                    <a:pt x="170255" y="1414131"/>
                  </a:cubicBezTo>
                  <a:cubicBezTo>
                    <a:pt x="178238" y="1424109"/>
                    <a:pt x="184432" y="1435396"/>
                    <a:pt x="191520" y="1446028"/>
                  </a:cubicBezTo>
                  <a:cubicBezTo>
                    <a:pt x="195064" y="1463749"/>
                    <a:pt x="197398" y="1481756"/>
                    <a:pt x="202153" y="1499191"/>
                  </a:cubicBezTo>
                  <a:cubicBezTo>
                    <a:pt x="208051" y="1520816"/>
                    <a:pt x="223418" y="1562986"/>
                    <a:pt x="223418" y="1562986"/>
                  </a:cubicBezTo>
                  <a:cubicBezTo>
                    <a:pt x="226962" y="1584251"/>
                    <a:pt x="229823" y="1605642"/>
                    <a:pt x="234051" y="1626782"/>
                  </a:cubicBezTo>
                  <a:cubicBezTo>
                    <a:pt x="236917" y="1641111"/>
                    <a:pt x="242069" y="1654935"/>
                    <a:pt x="244683" y="1669312"/>
                  </a:cubicBezTo>
                  <a:cubicBezTo>
                    <a:pt x="249166" y="1693969"/>
                    <a:pt x="250833" y="1719083"/>
                    <a:pt x="255316" y="1743740"/>
                  </a:cubicBezTo>
                  <a:cubicBezTo>
                    <a:pt x="270789" y="1828841"/>
                    <a:pt x="262516" y="1740975"/>
                    <a:pt x="276581" y="1839433"/>
                  </a:cubicBezTo>
                  <a:cubicBezTo>
                    <a:pt x="281120" y="1871204"/>
                    <a:pt x="283794" y="1903215"/>
                    <a:pt x="287213" y="1935126"/>
                  </a:cubicBezTo>
                  <a:cubicBezTo>
                    <a:pt x="310241" y="2150060"/>
                    <a:pt x="286968" y="2072615"/>
                    <a:pt x="319111" y="2169042"/>
                  </a:cubicBezTo>
                  <a:cubicBezTo>
                    <a:pt x="307357" y="2204302"/>
                    <a:pt x="308478" y="2189732"/>
                    <a:pt x="308478" y="221157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H="1">
              <a:off x="7293935" y="3604445"/>
              <a:ext cx="0" cy="1371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6976447" y="1449637"/>
            <a:ext cx="809838" cy="3583174"/>
            <a:chOff x="6974823" y="1392871"/>
            <a:chExt cx="809838" cy="3583174"/>
          </a:xfrm>
        </p:grpSpPr>
        <p:sp>
          <p:nvSpPr>
            <p:cNvPr id="129" name="Freeform 128"/>
            <p:cNvSpPr/>
            <p:nvPr/>
          </p:nvSpPr>
          <p:spPr>
            <a:xfrm>
              <a:off x="6974823" y="1392871"/>
              <a:ext cx="809838" cy="2211572"/>
            </a:xfrm>
            <a:custGeom>
              <a:avLst/>
              <a:gdLst>
                <a:gd name="connsiteX0" fmla="*/ 521130 w 809838"/>
                <a:gd name="connsiteY0" fmla="*/ 0 h 2211572"/>
                <a:gd name="connsiteX1" fmla="*/ 542395 w 809838"/>
                <a:gd name="connsiteY1" fmla="*/ 180754 h 2211572"/>
                <a:gd name="connsiteX2" fmla="*/ 553027 w 809838"/>
                <a:gd name="connsiteY2" fmla="*/ 244549 h 2211572"/>
                <a:gd name="connsiteX3" fmla="*/ 574292 w 809838"/>
                <a:gd name="connsiteY3" fmla="*/ 308344 h 2211572"/>
                <a:gd name="connsiteX4" fmla="*/ 584925 w 809838"/>
                <a:gd name="connsiteY4" fmla="*/ 382772 h 2211572"/>
                <a:gd name="connsiteX5" fmla="*/ 606190 w 809838"/>
                <a:gd name="connsiteY5" fmla="*/ 446568 h 2211572"/>
                <a:gd name="connsiteX6" fmla="*/ 638088 w 809838"/>
                <a:gd name="connsiteY6" fmla="*/ 542261 h 2211572"/>
                <a:gd name="connsiteX7" fmla="*/ 659353 w 809838"/>
                <a:gd name="connsiteY7" fmla="*/ 606056 h 2211572"/>
                <a:gd name="connsiteX8" fmla="*/ 680618 w 809838"/>
                <a:gd name="connsiteY8" fmla="*/ 637954 h 2211572"/>
                <a:gd name="connsiteX9" fmla="*/ 712516 w 809838"/>
                <a:gd name="connsiteY9" fmla="*/ 691117 h 2211572"/>
                <a:gd name="connsiteX10" fmla="*/ 723148 w 809838"/>
                <a:gd name="connsiteY10" fmla="*/ 723014 h 2211572"/>
                <a:gd name="connsiteX11" fmla="*/ 744413 w 809838"/>
                <a:gd name="connsiteY11" fmla="*/ 754912 h 2211572"/>
                <a:gd name="connsiteX12" fmla="*/ 786944 w 809838"/>
                <a:gd name="connsiteY12" fmla="*/ 850605 h 2211572"/>
                <a:gd name="connsiteX13" fmla="*/ 808209 w 809838"/>
                <a:gd name="connsiteY13" fmla="*/ 925033 h 2211572"/>
                <a:gd name="connsiteX14" fmla="*/ 797576 w 809838"/>
                <a:gd name="connsiteY14" fmla="*/ 1020726 h 2211572"/>
                <a:gd name="connsiteX15" fmla="*/ 733781 w 809838"/>
                <a:gd name="connsiteY15" fmla="*/ 1031358 h 2211572"/>
                <a:gd name="connsiteX16" fmla="*/ 574292 w 809838"/>
                <a:gd name="connsiteY16" fmla="*/ 1052624 h 2211572"/>
                <a:gd name="connsiteX17" fmla="*/ 467967 w 809838"/>
                <a:gd name="connsiteY17" fmla="*/ 1073889 h 2211572"/>
                <a:gd name="connsiteX18" fmla="*/ 42664 w 809838"/>
                <a:gd name="connsiteY18" fmla="*/ 1095154 h 2211572"/>
                <a:gd name="connsiteX19" fmla="*/ 10767 w 809838"/>
                <a:gd name="connsiteY19" fmla="*/ 1105786 h 2211572"/>
                <a:gd name="connsiteX20" fmla="*/ 10767 w 809838"/>
                <a:gd name="connsiteY20" fmla="*/ 1180214 h 2211572"/>
                <a:gd name="connsiteX21" fmla="*/ 63930 w 809838"/>
                <a:gd name="connsiteY21" fmla="*/ 1275907 h 2211572"/>
                <a:gd name="connsiteX22" fmla="*/ 85195 w 809838"/>
                <a:gd name="connsiteY22" fmla="*/ 1307805 h 2211572"/>
                <a:gd name="connsiteX23" fmla="*/ 106460 w 809838"/>
                <a:gd name="connsiteY23" fmla="*/ 1339703 h 2211572"/>
                <a:gd name="connsiteX24" fmla="*/ 138358 w 809838"/>
                <a:gd name="connsiteY24" fmla="*/ 1360968 h 2211572"/>
                <a:gd name="connsiteX25" fmla="*/ 148990 w 809838"/>
                <a:gd name="connsiteY25" fmla="*/ 1392865 h 2211572"/>
                <a:gd name="connsiteX26" fmla="*/ 170255 w 809838"/>
                <a:gd name="connsiteY26" fmla="*/ 1414131 h 2211572"/>
                <a:gd name="connsiteX27" fmla="*/ 191520 w 809838"/>
                <a:gd name="connsiteY27" fmla="*/ 1446028 h 2211572"/>
                <a:gd name="connsiteX28" fmla="*/ 202153 w 809838"/>
                <a:gd name="connsiteY28" fmla="*/ 1499191 h 2211572"/>
                <a:gd name="connsiteX29" fmla="*/ 223418 w 809838"/>
                <a:gd name="connsiteY29" fmla="*/ 1562986 h 2211572"/>
                <a:gd name="connsiteX30" fmla="*/ 234051 w 809838"/>
                <a:gd name="connsiteY30" fmla="*/ 1626782 h 2211572"/>
                <a:gd name="connsiteX31" fmla="*/ 244683 w 809838"/>
                <a:gd name="connsiteY31" fmla="*/ 1669312 h 2211572"/>
                <a:gd name="connsiteX32" fmla="*/ 255316 w 809838"/>
                <a:gd name="connsiteY32" fmla="*/ 1743740 h 2211572"/>
                <a:gd name="connsiteX33" fmla="*/ 276581 w 809838"/>
                <a:gd name="connsiteY33" fmla="*/ 1839433 h 2211572"/>
                <a:gd name="connsiteX34" fmla="*/ 287213 w 809838"/>
                <a:gd name="connsiteY34" fmla="*/ 1935126 h 2211572"/>
                <a:gd name="connsiteX35" fmla="*/ 319111 w 809838"/>
                <a:gd name="connsiteY35" fmla="*/ 2169042 h 2211572"/>
                <a:gd name="connsiteX36" fmla="*/ 308478 w 809838"/>
                <a:gd name="connsiteY36" fmla="*/ 2211572 h 22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9838" h="2211572">
                  <a:moveTo>
                    <a:pt x="521130" y="0"/>
                  </a:moveTo>
                  <a:cubicBezTo>
                    <a:pt x="541517" y="265048"/>
                    <a:pt x="517823" y="57896"/>
                    <a:pt x="542395" y="180754"/>
                  </a:cubicBezTo>
                  <a:cubicBezTo>
                    <a:pt x="546623" y="201894"/>
                    <a:pt x="547798" y="223634"/>
                    <a:pt x="553027" y="244549"/>
                  </a:cubicBezTo>
                  <a:cubicBezTo>
                    <a:pt x="558463" y="266295"/>
                    <a:pt x="574292" y="308344"/>
                    <a:pt x="574292" y="308344"/>
                  </a:cubicBezTo>
                  <a:cubicBezTo>
                    <a:pt x="577836" y="333153"/>
                    <a:pt x="579290" y="358353"/>
                    <a:pt x="584925" y="382772"/>
                  </a:cubicBezTo>
                  <a:cubicBezTo>
                    <a:pt x="589965" y="404614"/>
                    <a:pt x="599101" y="425303"/>
                    <a:pt x="606190" y="446568"/>
                  </a:cubicBezTo>
                  <a:lnTo>
                    <a:pt x="638088" y="542261"/>
                  </a:lnTo>
                  <a:cubicBezTo>
                    <a:pt x="638089" y="542265"/>
                    <a:pt x="659351" y="606053"/>
                    <a:pt x="659353" y="606056"/>
                  </a:cubicBezTo>
                  <a:cubicBezTo>
                    <a:pt x="666441" y="616689"/>
                    <a:pt x="674903" y="626524"/>
                    <a:pt x="680618" y="637954"/>
                  </a:cubicBezTo>
                  <a:cubicBezTo>
                    <a:pt x="708223" y="693164"/>
                    <a:pt x="670981" y="649580"/>
                    <a:pt x="712516" y="691117"/>
                  </a:cubicBezTo>
                  <a:cubicBezTo>
                    <a:pt x="716060" y="701749"/>
                    <a:pt x="718136" y="712990"/>
                    <a:pt x="723148" y="723014"/>
                  </a:cubicBezTo>
                  <a:cubicBezTo>
                    <a:pt x="728863" y="734444"/>
                    <a:pt x="739223" y="743235"/>
                    <a:pt x="744413" y="754912"/>
                  </a:cubicBezTo>
                  <a:cubicBezTo>
                    <a:pt x="795023" y="868785"/>
                    <a:pt x="738818" y="778419"/>
                    <a:pt x="786944" y="850605"/>
                  </a:cubicBezTo>
                  <a:cubicBezTo>
                    <a:pt x="791957" y="865644"/>
                    <a:pt x="808209" y="911687"/>
                    <a:pt x="808209" y="925033"/>
                  </a:cubicBezTo>
                  <a:cubicBezTo>
                    <a:pt x="808209" y="957127"/>
                    <a:pt x="815981" y="994434"/>
                    <a:pt x="797576" y="1020726"/>
                  </a:cubicBezTo>
                  <a:cubicBezTo>
                    <a:pt x="785213" y="1038387"/>
                    <a:pt x="755046" y="1027814"/>
                    <a:pt x="733781" y="1031358"/>
                  </a:cubicBezTo>
                  <a:cubicBezTo>
                    <a:pt x="651585" y="1058757"/>
                    <a:pt x="750408" y="1028608"/>
                    <a:pt x="574292" y="1052624"/>
                  </a:cubicBezTo>
                  <a:cubicBezTo>
                    <a:pt x="538480" y="1057508"/>
                    <a:pt x="504082" y="1072444"/>
                    <a:pt x="467967" y="1073889"/>
                  </a:cubicBezTo>
                  <a:cubicBezTo>
                    <a:pt x="148915" y="1086650"/>
                    <a:pt x="290632" y="1078622"/>
                    <a:pt x="42664" y="1095154"/>
                  </a:cubicBezTo>
                  <a:cubicBezTo>
                    <a:pt x="32032" y="1098698"/>
                    <a:pt x="18692" y="1097861"/>
                    <a:pt x="10767" y="1105786"/>
                  </a:cubicBezTo>
                  <a:cubicBezTo>
                    <a:pt x="-10129" y="1126682"/>
                    <a:pt x="4772" y="1159230"/>
                    <a:pt x="10767" y="1180214"/>
                  </a:cubicBezTo>
                  <a:cubicBezTo>
                    <a:pt x="24804" y="1229344"/>
                    <a:pt x="25846" y="1218782"/>
                    <a:pt x="63930" y="1275907"/>
                  </a:cubicBezTo>
                  <a:lnTo>
                    <a:pt x="85195" y="1307805"/>
                  </a:lnTo>
                  <a:cubicBezTo>
                    <a:pt x="92283" y="1318438"/>
                    <a:pt x="95827" y="1332615"/>
                    <a:pt x="106460" y="1339703"/>
                  </a:cubicBezTo>
                  <a:lnTo>
                    <a:pt x="138358" y="1360968"/>
                  </a:lnTo>
                  <a:cubicBezTo>
                    <a:pt x="141902" y="1371600"/>
                    <a:pt x="143224" y="1383255"/>
                    <a:pt x="148990" y="1392865"/>
                  </a:cubicBezTo>
                  <a:cubicBezTo>
                    <a:pt x="154148" y="1401461"/>
                    <a:pt x="163993" y="1406303"/>
                    <a:pt x="170255" y="1414131"/>
                  </a:cubicBezTo>
                  <a:cubicBezTo>
                    <a:pt x="178238" y="1424109"/>
                    <a:pt x="184432" y="1435396"/>
                    <a:pt x="191520" y="1446028"/>
                  </a:cubicBezTo>
                  <a:cubicBezTo>
                    <a:pt x="195064" y="1463749"/>
                    <a:pt x="197398" y="1481756"/>
                    <a:pt x="202153" y="1499191"/>
                  </a:cubicBezTo>
                  <a:cubicBezTo>
                    <a:pt x="208051" y="1520816"/>
                    <a:pt x="223418" y="1562986"/>
                    <a:pt x="223418" y="1562986"/>
                  </a:cubicBezTo>
                  <a:cubicBezTo>
                    <a:pt x="226962" y="1584251"/>
                    <a:pt x="229823" y="1605642"/>
                    <a:pt x="234051" y="1626782"/>
                  </a:cubicBezTo>
                  <a:cubicBezTo>
                    <a:pt x="236917" y="1641111"/>
                    <a:pt x="242069" y="1654935"/>
                    <a:pt x="244683" y="1669312"/>
                  </a:cubicBezTo>
                  <a:cubicBezTo>
                    <a:pt x="249166" y="1693969"/>
                    <a:pt x="250833" y="1719083"/>
                    <a:pt x="255316" y="1743740"/>
                  </a:cubicBezTo>
                  <a:cubicBezTo>
                    <a:pt x="270789" y="1828841"/>
                    <a:pt x="262516" y="1740975"/>
                    <a:pt x="276581" y="1839433"/>
                  </a:cubicBezTo>
                  <a:cubicBezTo>
                    <a:pt x="281120" y="1871204"/>
                    <a:pt x="283794" y="1903215"/>
                    <a:pt x="287213" y="1935126"/>
                  </a:cubicBezTo>
                  <a:cubicBezTo>
                    <a:pt x="310241" y="2150060"/>
                    <a:pt x="286968" y="2072615"/>
                    <a:pt x="319111" y="2169042"/>
                  </a:cubicBezTo>
                  <a:cubicBezTo>
                    <a:pt x="307357" y="2204302"/>
                    <a:pt x="308478" y="2189732"/>
                    <a:pt x="308478" y="2211572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>
              <a:off x="7293935" y="3604445"/>
              <a:ext cx="0" cy="13716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6975262" y="1565266"/>
            <a:ext cx="809838" cy="3583174"/>
            <a:chOff x="6974823" y="1392871"/>
            <a:chExt cx="809838" cy="3583174"/>
          </a:xfrm>
        </p:grpSpPr>
        <p:sp>
          <p:nvSpPr>
            <p:cNvPr id="132" name="Freeform 131"/>
            <p:cNvSpPr/>
            <p:nvPr/>
          </p:nvSpPr>
          <p:spPr>
            <a:xfrm>
              <a:off x="6974823" y="1392871"/>
              <a:ext cx="809838" cy="2211572"/>
            </a:xfrm>
            <a:custGeom>
              <a:avLst/>
              <a:gdLst>
                <a:gd name="connsiteX0" fmla="*/ 521130 w 809838"/>
                <a:gd name="connsiteY0" fmla="*/ 0 h 2211572"/>
                <a:gd name="connsiteX1" fmla="*/ 542395 w 809838"/>
                <a:gd name="connsiteY1" fmla="*/ 180754 h 2211572"/>
                <a:gd name="connsiteX2" fmla="*/ 553027 w 809838"/>
                <a:gd name="connsiteY2" fmla="*/ 244549 h 2211572"/>
                <a:gd name="connsiteX3" fmla="*/ 574292 w 809838"/>
                <a:gd name="connsiteY3" fmla="*/ 308344 h 2211572"/>
                <a:gd name="connsiteX4" fmla="*/ 584925 w 809838"/>
                <a:gd name="connsiteY4" fmla="*/ 382772 h 2211572"/>
                <a:gd name="connsiteX5" fmla="*/ 606190 w 809838"/>
                <a:gd name="connsiteY5" fmla="*/ 446568 h 2211572"/>
                <a:gd name="connsiteX6" fmla="*/ 638088 w 809838"/>
                <a:gd name="connsiteY6" fmla="*/ 542261 h 2211572"/>
                <a:gd name="connsiteX7" fmla="*/ 659353 w 809838"/>
                <a:gd name="connsiteY7" fmla="*/ 606056 h 2211572"/>
                <a:gd name="connsiteX8" fmla="*/ 680618 w 809838"/>
                <a:gd name="connsiteY8" fmla="*/ 637954 h 2211572"/>
                <a:gd name="connsiteX9" fmla="*/ 712516 w 809838"/>
                <a:gd name="connsiteY9" fmla="*/ 691117 h 2211572"/>
                <a:gd name="connsiteX10" fmla="*/ 723148 w 809838"/>
                <a:gd name="connsiteY10" fmla="*/ 723014 h 2211572"/>
                <a:gd name="connsiteX11" fmla="*/ 744413 w 809838"/>
                <a:gd name="connsiteY11" fmla="*/ 754912 h 2211572"/>
                <a:gd name="connsiteX12" fmla="*/ 786944 w 809838"/>
                <a:gd name="connsiteY12" fmla="*/ 850605 h 2211572"/>
                <a:gd name="connsiteX13" fmla="*/ 808209 w 809838"/>
                <a:gd name="connsiteY13" fmla="*/ 925033 h 2211572"/>
                <a:gd name="connsiteX14" fmla="*/ 797576 w 809838"/>
                <a:gd name="connsiteY14" fmla="*/ 1020726 h 2211572"/>
                <a:gd name="connsiteX15" fmla="*/ 733781 w 809838"/>
                <a:gd name="connsiteY15" fmla="*/ 1031358 h 2211572"/>
                <a:gd name="connsiteX16" fmla="*/ 574292 w 809838"/>
                <a:gd name="connsiteY16" fmla="*/ 1052624 h 2211572"/>
                <a:gd name="connsiteX17" fmla="*/ 467967 w 809838"/>
                <a:gd name="connsiteY17" fmla="*/ 1073889 h 2211572"/>
                <a:gd name="connsiteX18" fmla="*/ 42664 w 809838"/>
                <a:gd name="connsiteY18" fmla="*/ 1095154 h 2211572"/>
                <a:gd name="connsiteX19" fmla="*/ 10767 w 809838"/>
                <a:gd name="connsiteY19" fmla="*/ 1105786 h 2211572"/>
                <a:gd name="connsiteX20" fmla="*/ 10767 w 809838"/>
                <a:gd name="connsiteY20" fmla="*/ 1180214 h 2211572"/>
                <a:gd name="connsiteX21" fmla="*/ 63930 w 809838"/>
                <a:gd name="connsiteY21" fmla="*/ 1275907 h 2211572"/>
                <a:gd name="connsiteX22" fmla="*/ 85195 w 809838"/>
                <a:gd name="connsiteY22" fmla="*/ 1307805 h 2211572"/>
                <a:gd name="connsiteX23" fmla="*/ 106460 w 809838"/>
                <a:gd name="connsiteY23" fmla="*/ 1339703 h 2211572"/>
                <a:gd name="connsiteX24" fmla="*/ 138358 w 809838"/>
                <a:gd name="connsiteY24" fmla="*/ 1360968 h 2211572"/>
                <a:gd name="connsiteX25" fmla="*/ 148990 w 809838"/>
                <a:gd name="connsiteY25" fmla="*/ 1392865 h 2211572"/>
                <a:gd name="connsiteX26" fmla="*/ 170255 w 809838"/>
                <a:gd name="connsiteY26" fmla="*/ 1414131 h 2211572"/>
                <a:gd name="connsiteX27" fmla="*/ 191520 w 809838"/>
                <a:gd name="connsiteY27" fmla="*/ 1446028 h 2211572"/>
                <a:gd name="connsiteX28" fmla="*/ 202153 w 809838"/>
                <a:gd name="connsiteY28" fmla="*/ 1499191 h 2211572"/>
                <a:gd name="connsiteX29" fmla="*/ 223418 w 809838"/>
                <a:gd name="connsiteY29" fmla="*/ 1562986 h 2211572"/>
                <a:gd name="connsiteX30" fmla="*/ 234051 w 809838"/>
                <a:gd name="connsiteY30" fmla="*/ 1626782 h 2211572"/>
                <a:gd name="connsiteX31" fmla="*/ 244683 w 809838"/>
                <a:gd name="connsiteY31" fmla="*/ 1669312 h 2211572"/>
                <a:gd name="connsiteX32" fmla="*/ 255316 w 809838"/>
                <a:gd name="connsiteY32" fmla="*/ 1743740 h 2211572"/>
                <a:gd name="connsiteX33" fmla="*/ 276581 w 809838"/>
                <a:gd name="connsiteY33" fmla="*/ 1839433 h 2211572"/>
                <a:gd name="connsiteX34" fmla="*/ 287213 w 809838"/>
                <a:gd name="connsiteY34" fmla="*/ 1935126 h 2211572"/>
                <a:gd name="connsiteX35" fmla="*/ 319111 w 809838"/>
                <a:gd name="connsiteY35" fmla="*/ 2169042 h 2211572"/>
                <a:gd name="connsiteX36" fmla="*/ 308478 w 809838"/>
                <a:gd name="connsiteY36" fmla="*/ 2211572 h 22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9838" h="2211572">
                  <a:moveTo>
                    <a:pt x="521130" y="0"/>
                  </a:moveTo>
                  <a:cubicBezTo>
                    <a:pt x="541517" y="265048"/>
                    <a:pt x="517823" y="57896"/>
                    <a:pt x="542395" y="180754"/>
                  </a:cubicBezTo>
                  <a:cubicBezTo>
                    <a:pt x="546623" y="201894"/>
                    <a:pt x="547798" y="223634"/>
                    <a:pt x="553027" y="244549"/>
                  </a:cubicBezTo>
                  <a:cubicBezTo>
                    <a:pt x="558463" y="266295"/>
                    <a:pt x="574292" y="308344"/>
                    <a:pt x="574292" y="308344"/>
                  </a:cubicBezTo>
                  <a:cubicBezTo>
                    <a:pt x="577836" y="333153"/>
                    <a:pt x="579290" y="358353"/>
                    <a:pt x="584925" y="382772"/>
                  </a:cubicBezTo>
                  <a:cubicBezTo>
                    <a:pt x="589965" y="404614"/>
                    <a:pt x="599101" y="425303"/>
                    <a:pt x="606190" y="446568"/>
                  </a:cubicBezTo>
                  <a:lnTo>
                    <a:pt x="638088" y="542261"/>
                  </a:lnTo>
                  <a:cubicBezTo>
                    <a:pt x="638089" y="542265"/>
                    <a:pt x="659351" y="606053"/>
                    <a:pt x="659353" y="606056"/>
                  </a:cubicBezTo>
                  <a:cubicBezTo>
                    <a:pt x="666441" y="616689"/>
                    <a:pt x="674903" y="626524"/>
                    <a:pt x="680618" y="637954"/>
                  </a:cubicBezTo>
                  <a:cubicBezTo>
                    <a:pt x="708223" y="693164"/>
                    <a:pt x="670981" y="649580"/>
                    <a:pt x="712516" y="691117"/>
                  </a:cubicBezTo>
                  <a:cubicBezTo>
                    <a:pt x="716060" y="701749"/>
                    <a:pt x="718136" y="712990"/>
                    <a:pt x="723148" y="723014"/>
                  </a:cubicBezTo>
                  <a:cubicBezTo>
                    <a:pt x="728863" y="734444"/>
                    <a:pt x="739223" y="743235"/>
                    <a:pt x="744413" y="754912"/>
                  </a:cubicBezTo>
                  <a:cubicBezTo>
                    <a:pt x="795023" y="868785"/>
                    <a:pt x="738818" y="778419"/>
                    <a:pt x="786944" y="850605"/>
                  </a:cubicBezTo>
                  <a:cubicBezTo>
                    <a:pt x="791957" y="865644"/>
                    <a:pt x="808209" y="911687"/>
                    <a:pt x="808209" y="925033"/>
                  </a:cubicBezTo>
                  <a:cubicBezTo>
                    <a:pt x="808209" y="957127"/>
                    <a:pt x="815981" y="994434"/>
                    <a:pt x="797576" y="1020726"/>
                  </a:cubicBezTo>
                  <a:cubicBezTo>
                    <a:pt x="785213" y="1038387"/>
                    <a:pt x="755046" y="1027814"/>
                    <a:pt x="733781" y="1031358"/>
                  </a:cubicBezTo>
                  <a:cubicBezTo>
                    <a:pt x="651585" y="1058757"/>
                    <a:pt x="750408" y="1028608"/>
                    <a:pt x="574292" y="1052624"/>
                  </a:cubicBezTo>
                  <a:cubicBezTo>
                    <a:pt x="538480" y="1057508"/>
                    <a:pt x="504082" y="1072444"/>
                    <a:pt x="467967" y="1073889"/>
                  </a:cubicBezTo>
                  <a:cubicBezTo>
                    <a:pt x="148915" y="1086650"/>
                    <a:pt x="290632" y="1078622"/>
                    <a:pt x="42664" y="1095154"/>
                  </a:cubicBezTo>
                  <a:cubicBezTo>
                    <a:pt x="32032" y="1098698"/>
                    <a:pt x="18692" y="1097861"/>
                    <a:pt x="10767" y="1105786"/>
                  </a:cubicBezTo>
                  <a:cubicBezTo>
                    <a:pt x="-10129" y="1126682"/>
                    <a:pt x="4772" y="1159230"/>
                    <a:pt x="10767" y="1180214"/>
                  </a:cubicBezTo>
                  <a:cubicBezTo>
                    <a:pt x="24804" y="1229344"/>
                    <a:pt x="25846" y="1218782"/>
                    <a:pt x="63930" y="1275907"/>
                  </a:cubicBezTo>
                  <a:lnTo>
                    <a:pt x="85195" y="1307805"/>
                  </a:lnTo>
                  <a:cubicBezTo>
                    <a:pt x="92283" y="1318438"/>
                    <a:pt x="95827" y="1332615"/>
                    <a:pt x="106460" y="1339703"/>
                  </a:cubicBezTo>
                  <a:lnTo>
                    <a:pt x="138358" y="1360968"/>
                  </a:lnTo>
                  <a:cubicBezTo>
                    <a:pt x="141902" y="1371600"/>
                    <a:pt x="143224" y="1383255"/>
                    <a:pt x="148990" y="1392865"/>
                  </a:cubicBezTo>
                  <a:cubicBezTo>
                    <a:pt x="154148" y="1401461"/>
                    <a:pt x="163993" y="1406303"/>
                    <a:pt x="170255" y="1414131"/>
                  </a:cubicBezTo>
                  <a:cubicBezTo>
                    <a:pt x="178238" y="1424109"/>
                    <a:pt x="184432" y="1435396"/>
                    <a:pt x="191520" y="1446028"/>
                  </a:cubicBezTo>
                  <a:cubicBezTo>
                    <a:pt x="195064" y="1463749"/>
                    <a:pt x="197398" y="1481756"/>
                    <a:pt x="202153" y="1499191"/>
                  </a:cubicBezTo>
                  <a:cubicBezTo>
                    <a:pt x="208051" y="1520816"/>
                    <a:pt x="223418" y="1562986"/>
                    <a:pt x="223418" y="1562986"/>
                  </a:cubicBezTo>
                  <a:cubicBezTo>
                    <a:pt x="226962" y="1584251"/>
                    <a:pt x="229823" y="1605642"/>
                    <a:pt x="234051" y="1626782"/>
                  </a:cubicBezTo>
                  <a:cubicBezTo>
                    <a:pt x="236917" y="1641111"/>
                    <a:pt x="242069" y="1654935"/>
                    <a:pt x="244683" y="1669312"/>
                  </a:cubicBezTo>
                  <a:cubicBezTo>
                    <a:pt x="249166" y="1693969"/>
                    <a:pt x="250833" y="1719083"/>
                    <a:pt x="255316" y="1743740"/>
                  </a:cubicBezTo>
                  <a:cubicBezTo>
                    <a:pt x="270789" y="1828841"/>
                    <a:pt x="262516" y="1740975"/>
                    <a:pt x="276581" y="1839433"/>
                  </a:cubicBezTo>
                  <a:cubicBezTo>
                    <a:pt x="281120" y="1871204"/>
                    <a:pt x="283794" y="1903215"/>
                    <a:pt x="287213" y="1935126"/>
                  </a:cubicBezTo>
                  <a:cubicBezTo>
                    <a:pt x="310241" y="2150060"/>
                    <a:pt x="286968" y="2072615"/>
                    <a:pt x="319111" y="2169042"/>
                  </a:cubicBezTo>
                  <a:cubicBezTo>
                    <a:pt x="307357" y="2204302"/>
                    <a:pt x="308478" y="2189732"/>
                    <a:pt x="308478" y="2211572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/>
            <p:nvPr/>
          </p:nvCxnSpPr>
          <p:spPr>
            <a:xfrm flipH="1">
              <a:off x="7293935" y="3604445"/>
              <a:ext cx="0" cy="13716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ectangle 118"/>
          <p:cNvSpPr/>
          <p:nvPr/>
        </p:nvSpPr>
        <p:spPr>
          <a:xfrm>
            <a:off x="6998666" y="1280588"/>
            <a:ext cx="1010093" cy="255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F75A33-7BF9-A34B-8256-6C974439C45A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Optical spin orientation and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Faraday/Kerr rotation spectroscopy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ECF7A42B-4F83-EFC3-A6AF-A00ECC58B57D}"/>
              </a:ext>
            </a:extLst>
          </p:cNvPr>
          <p:cNvGrpSpPr/>
          <p:nvPr/>
        </p:nvGrpSpPr>
        <p:grpSpPr>
          <a:xfrm>
            <a:off x="97095" y="4520270"/>
            <a:ext cx="1905001" cy="990600"/>
            <a:chOff x="813871" y="4370432"/>
            <a:chExt cx="1905000" cy="990600"/>
          </a:xfrm>
          <a:solidFill>
            <a:srgbClr val="00B050"/>
          </a:solidFill>
        </p:grpSpPr>
        <p:sp>
          <p:nvSpPr>
            <p:cNvPr id="3" name="Curved Right Arrow 40">
              <a:extLst>
                <a:ext uri="{FF2B5EF4-FFF2-40B4-BE49-F238E27FC236}">
                  <a16:creationId xmlns:a16="http://schemas.microsoft.com/office/drawing/2014/main" id="{DDD5882A-E966-4AC6-2017-9E0725CB6924}"/>
                </a:ext>
              </a:extLst>
            </p:cNvPr>
            <p:cNvSpPr/>
            <p:nvPr/>
          </p:nvSpPr>
          <p:spPr>
            <a:xfrm rot="14310132">
              <a:off x="1161032" y="4522832"/>
              <a:ext cx="990600" cy="685800"/>
            </a:xfrm>
            <a:prstGeom prst="curvedRightArrow">
              <a:avLst>
                <a:gd name="adj1" fmla="val 12634"/>
                <a:gd name="adj2" fmla="val 32721"/>
                <a:gd name="adj3" fmla="val 28125"/>
              </a:avLst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Down Arrow 41">
              <a:extLst>
                <a:ext uri="{FF2B5EF4-FFF2-40B4-BE49-F238E27FC236}">
                  <a16:creationId xmlns:a16="http://schemas.microsoft.com/office/drawing/2014/main" id="{0667D717-3DDC-A078-7F54-B363A0978A36}"/>
                </a:ext>
              </a:extLst>
            </p:cNvPr>
            <p:cNvSpPr/>
            <p:nvPr/>
          </p:nvSpPr>
          <p:spPr>
            <a:xfrm rot="14310132">
              <a:off x="1690171" y="3801122"/>
              <a:ext cx="152400" cy="1905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42">
              <a:extLst>
                <a:ext uri="{FF2B5EF4-FFF2-40B4-BE49-F238E27FC236}">
                  <a16:creationId xmlns:a16="http://schemas.microsoft.com/office/drawing/2014/main" id="{8356F14D-C43A-14B0-9153-566080E24EC0}"/>
                </a:ext>
              </a:extLst>
            </p:cNvPr>
            <p:cNvSpPr/>
            <p:nvPr/>
          </p:nvSpPr>
          <p:spPr>
            <a:xfrm rot="14310132">
              <a:off x="1708559" y="4603415"/>
              <a:ext cx="0" cy="0"/>
            </a:xfrm>
            <a:custGeom>
              <a:avLst/>
              <a:gdLst>
                <a:gd name="connsiteX0" fmla="*/ 0 w 180975"/>
                <a:gd name="connsiteY0" fmla="*/ 0 h 38100"/>
                <a:gd name="connsiteX1" fmla="*/ 180975 w 180975"/>
                <a:gd name="connsiteY1" fmla="*/ 38100 h 38100"/>
                <a:gd name="connsiteX2" fmla="*/ 180975 w 180975"/>
                <a:gd name="connsiteY2" fmla="*/ 38100 h 38100"/>
                <a:gd name="connsiteX0" fmla="*/ 0 w 180975"/>
                <a:gd name="connsiteY0" fmla="*/ 0 h 38100"/>
                <a:gd name="connsiteX1" fmla="*/ 180975 w 180975"/>
                <a:gd name="connsiteY1" fmla="*/ 38100 h 38100"/>
                <a:gd name="connsiteX2" fmla="*/ 180975 w 180975"/>
                <a:gd name="connsiteY2" fmla="*/ 38100 h 38100"/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8FFC2765-D33E-E36B-2935-CACBBA55E596}"/>
                </a:ext>
              </a:extLst>
            </p:cNvPr>
            <p:cNvSpPr/>
            <p:nvPr/>
          </p:nvSpPr>
          <p:spPr>
            <a:xfrm rot="14156966">
              <a:off x="1567370" y="4692664"/>
              <a:ext cx="369651" cy="63230"/>
            </a:xfrm>
            <a:custGeom>
              <a:avLst/>
              <a:gdLst>
                <a:gd name="connsiteX0" fmla="*/ 0 w 442609"/>
                <a:gd name="connsiteY0" fmla="*/ 0 h 68094"/>
                <a:gd name="connsiteX1" fmla="*/ 199417 w 442609"/>
                <a:gd name="connsiteY1" fmla="*/ 43774 h 68094"/>
                <a:gd name="connsiteX2" fmla="*/ 369651 w 442609"/>
                <a:gd name="connsiteY2" fmla="*/ 63230 h 68094"/>
                <a:gd name="connsiteX3" fmla="*/ 369651 w 442609"/>
                <a:gd name="connsiteY3" fmla="*/ 63230 h 68094"/>
                <a:gd name="connsiteX4" fmla="*/ 364787 w 442609"/>
                <a:gd name="connsiteY4" fmla="*/ 58366 h 68094"/>
                <a:gd name="connsiteX5" fmla="*/ 442609 w 442609"/>
                <a:gd name="connsiteY5" fmla="*/ 68094 h 68094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51" h="63230">
                  <a:moveTo>
                    <a:pt x="0" y="0"/>
                  </a:moveTo>
                  <a:cubicBezTo>
                    <a:pt x="68904" y="16618"/>
                    <a:pt x="137808" y="33236"/>
                    <a:pt x="199417" y="43774"/>
                  </a:cubicBezTo>
                  <a:cubicBezTo>
                    <a:pt x="261026" y="54312"/>
                    <a:pt x="369651" y="63230"/>
                    <a:pt x="369651" y="63230"/>
                  </a:cubicBezTo>
                  <a:lnTo>
                    <a:pt x="369651" y="63230"/>
                  </a:lnTo>
                  <a:cubicBezTo>
                    <a:pt x="368840" y="62419"/>
                    <a:pt x="352627" y="57555"/>
                    <a:pt x="364787" y="58366"/>
                  </a:cubicBezTo>
                </a:path>
              </a:pathLst>
            </a:custGeom>
            <a:grp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06F7A48E-168C-F316-816E-2C67A4C34240}"/>
                </a:ext>
              </a:extLst>
            </p:cNvPr>
            <p:cNvSpPr/>
            <p:nvPr/>
          </p:nvSpPr>
          <p:spPr>
            <a:xfrm rot="14156966">
              <a:off x="1641032" y="4651337"/>
              <a:ext cx="369651" cy="63230"/>
            </a:xfrm>
            <a:custGeom>
              <a:avLst/>
              <a:gdLst>
                <a:gd name="connsiteX0" fmla="*/ 0 w 442609"/>
                <a:gd name="connsiteY0" fmla="*/ 0 h 68094"/>
                <a:gd name="connsiteX1" fmla="*/ 199417 w 442609"/>
                <a:gd name="connsiteY1" fmla="*/ 43774 h 68094"/>
                <a:gd name="connsiteX2" fmla="*/ 369651 w 442609"/>
                <a:gd name="connsiteY2" fmla="*/ 63230 h 68094"/>
                <a:gd name="connsiteX3" fmla="*/ 369651 w 442609"/>
                <a:gd name="connsiteY3" fmla="*/ 63230 h 68094"/>
                <a:gd name="connsiteX4" fmla="*/ 364787 w 442609"/>
                <a:gd name="connsiteY4" fmla="*/ 58366 h 68094"/>
                <a:gd name="connsiteX5" fmla="*/ 442609 w 442609"/>
                <a:gd name="connsiteY5" fmla="*/ 68094 h 68094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51" h="63230">
                  <a:moveTo>
                    <a:pt x="0" y="0"/>
                  </a:moveTo>
                  <a:cubicBezTo>
                    <a:pt x="68904" y="16618"/>
                    <a:pt x="137808" y="33236"/>
                    <a:pt x="199417" y="43774"/>
                  </a:cubicBezTo>
                  <a:cubicBezTo>
                    <a:pt x="261026" y="54312"/>
                    <a:pt x="369651" y="63230"/>
                    <a:pt x="369651" y="63230"/>
                  </a:cubicBezTo>
                  <a:lnTo>
                    <a:pt x="369651" y="63230"/>
                  </a:lnTo>
                  <a:cubicBezTo>
                    <a:pt x="368840" y="62419"/>
                    <a:pt x="352627" y="57555"/>
                    <a:pt x="364787" y="58366"/>
                  </a:cubicBezTo>
                </a:path>
              </a:pathLst>
            </a:custGeom>
            <a:grp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7EE907-E148-6C84-0764-098313A7D407}"/>
              </a:ext>
            </a:extLst>
          </p:cNvPr>
          <p:cNvSpPr txBox="1"/>
          <p:nvPr/>
        </p:nvSpPr>
        <p:spPr>
          <a:xfrm>
            <a:off x="169040" y="5555709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694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00225"/>
            <a:ext cx="2286000" cy="2452688"/>
          </a:xfrm>
          <a:prstGeom prst="rect">
            <a:avLst/>
          </a:prstGeom>
          <a:solidFill>
            <a:srgbClr val="F61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0"/>
          <p:cNvCxnSpPr/>
          <p:nvPr/>
        </p:nvCxnSpPr>
        <p:spPr>
          <a:xfrm rot="10800000">
            <a:off x="1612900" y="2789238"/>
            <a:ext cx="914400" cy="1587"/>
          </a:xfrm>
          <a:prstGeom prst="line">
            <a:avLst/>
          </a:prstGeom>
          <a:ln w="38100">
            <a:solidFill>
              <a:srgbClr val="F61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2"/>
          <p:cNvCxnSpPr/>
          <p:nvPr/>
        </p:nvCxnSpPr>
        <p:spPr>
          <a:xfrm>
            <a:off x="2540000" y="2790825"/>
            <a:ext cx="838200" cy="1588"/>
          </a:xfrm>
          <a:prstGeom prst="line">
            <a:avLst/>
          </a:prstGeom>
          <a:ln w="38100">
            <a:solidFill>
              <a:srgbClr val="F61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5"/>
          <p:cNvCxnSpPr/>
          <p:nvPr/>
        </p:nvCxnSpPr>
        <p:spPr>
          <a:xfrm rot="5400000">
            <a:off x="1282700" y="2930525"/>
            <a:ext cx="2514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37"/>
          <p:cNvSpPr>
            <a:spLocks noChangeArrowheads="1"/>
          </p:cNvSpPr>
          <p:nvPr/>
        </p:nvSpPr>
        <p:spPr bwMode="auto">
          <a:xfrm flipV="1">
            <a:off x="2743200" y="2930525"/>
            <a:ext cx="228600" cy="838200"/>
          </a:xfrm>
          <a:prstGeom prst="up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38"/>
          <p:cNvSpPr/>
          <p:nvPr/>
        </p:nvSpPr>
        <p:spPr>
          <a:xfrm>
            <a:off x="2057400" y="2867025"/>
            <a:ext cx="228600" cy="8382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9" name="Group 45"/>
          <p:cNvGrpSpPr/>
          <p:nvPr/>
        </p:nvGrpSpPr>
        <p:grpSpPr>
          <a:xfrm>
            <a:off x="188912" y="3987800"/>
            <a:ext cx="1905001" cy="990600"/>
            <a:chOff x="813871" y="4370432"/>
            <a:chExt cx="1905000" cy="990600"/>
          </a:xfrm>
          <a:solidFill>
            <a:srgbClr val="00B050"/>
          </a:solidFill>
        </p:grpSpPr>
        <p:sp>
          <p:nvSpPr>
            <p:cNvPr id="10" name="Curved Right Arrow 40"/>
            <p:cNvSpPr/>
            <p:nvPr/>
          </p:nvSpPr>
          <p:spPr>
            <a:xfrm rot="14310132">
              <a:off x="1161032" y="4522832"/>
              <a:ext cx="990600" cy="685800"/>
            </a:xfrm>
            <a:prstGeom prst="curvedRightArrow">
              <a:avLst>
                <a:gd name="adj1" fmla="val 12634"/>
                <a:gd name="adj2" fmla="val 32721"/>
                <a:gd name="adj3" fmla="val 28125"/>
              </a:avLst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wn Arrow 41"/>
            <p:cNvSpPr/>
            <p:nvPr/>
          </p:nvSpPr>
          <p:spPr>
            <a:xfrm rot="14310132">
              <a:off x="1690171" y="3801122"/>
              <a:ext cx="152400" cy="19050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42"/>
            <p:cNvSpPr/>
            <p:nvPr/>
          </p:nvSpPr>
          <p:spPr>
            <a:xfrm rot="14310132">
              <a:off x="1708559" y="4603415"/>
              <a:ext cx="0" cy="0"/>
            </a:xfrm>
            <a:custGeom>
              <a:avLst/>
              <a:gdLst>
                <a:gd name="connsiteX0" fmla="*/ 0 w 180975"/>
                <a:gd name="connsiteY0" fmla="*/ 0 h 38100"/>
                <a:gd name="connsiteX1" fmla="*/ 180975 w 180975"/>
                <a:gd name="connsiteY1" fmla="*/ 38100 h 38100"/>
                <a:gd name="connsiteX2" fmla="*/ 180975 w 180975"/>
                <a:gd name="connsiteY2" fmla="*/ 38100 h 38100"/>
                <a:gd name="connsiteX0" fmla="*/ 0 w 180975"/>
                <a:gd name="connsiteY0" fmla="*/ 0 h 38100"/>
                <a:gd name="connsiteX1" fmla="*/ 180975 w 180975"/>
                <a:gd name="connsiteY1" fmla="*/ 38100 h 38100"/>
                <a:gd name="connsiteX2" fmla="*/ 180975 w 180975"/>
                <a:gd name="connsiteY2" fmla="*/ 38100 h 38100"/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43"/>
            <p:cNvSpPr/>
            <p:nvPr/>
          </p:nvSpPr>
          <p:spPr>
            <a:xfrm rot="14156966">
              <a:off x="1567370" y="4692664"/>
              <a:ext cx="369651" cy="63230"/>
            </a:xfrm>
            <a:custGeom>
              <a:avLst/>
              <a:gdLst>
                <a:gd name="connsiteX0" fmla="*/ 0 w 442609"/>
                <a:gd name="connsiteY0" fmla="*/ 0 h 68094"/>
                <a:gd name="connsiteX1" fmla="*/ 199417 w 442609"/>
                <a:gd name="connsiteY1" fmla="*/ 43774 h 68094"/>
                <a:gd name="connsiteX2" fmla="*/ 369651 w 442609"/>
                <a:gd name="connsiteY2" fmla="*/ 63230 h 68094"/>
                <a:gd name="connsiteX3" fmla="*/ 369651 w 442609"/>
                <a:gd name="connsiteY3" fmla="*/ 63230 h 68094"/>
                <a:gd name="connsiteX4" fmla="*/ 364787 w 442609"/>
                <a:gd name="connsiteY4" fmla="*/ 58366 h 68094"/>
                <a:gd name="connsiteX5" fmla="*/ 442609 w 442609"/>
                <a:gd name="connsiteY5" fmla="*/ 68094 h 68094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51" h="63230">
                  <a:moveTo>
                    <a:pt x="0" y="0"/>
                  </a:moveTo>
                  <a:cubicBezTo>
                    <a:pt x="68904" y="16618"/>
                    <a:pt x="137808" y="33236"/>
                    <a:pt x="199417" y="43774"/>
                  </a:cubicBezTo>
                  <a:cubicBezTo>
                    <a:pt x="261026" y="54312"/>
                    <a:pt x="369651" y="63230"/>
                    <a:pt x="369651" y="63230"/>
                  </a:cubicBezTo>
                  <a:lnTo>
                    <a:pt x="369651" y="63230"/>
                  </a:lnTo>
                  <a:cubicBezTo>
                    <a:pt x="368840" y="62419"/>
                    <a:pt x="352627" y="57555"/>
                    <a:pt x="364787" y="58366"/>
                  </a:cubicBezTo>
                </a:path>
              </a:pathLst>
            </a:custGeom>
            <a:grp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44"/>
            <p:cNvSpPr/>
            <p:nvPr/>
          </p:nvSpPr>
          <p:spPr>
            <a:xfrm rot="14156966">
              <a:off x="1641032" y="4651337"/>
              <a:ext cx="369651" cy="63230"/>
            </a:xfrm>
            <a:custGeom>
              <a:avLst/>
              <a:gdLst>
                <a:gd name="connsiteX0" fmla="*/ 0 w 442609"/>
                <a:gd name="connsiteY0" fmla="*/ 0 h 68094"/>
                <a:gd name="connsiteX1" fmla="*/ 199417 w 442609"/>
                <a:gd name="connsiteY1" fmla="*/ 43774 h 68094"/>
                <a:gd name="connsiteX2" fmla="*/ 369651 w 442609"/>
                <a:gd name="connsiteY2" fmla="*/ 63230 h 68094"/>
                <a:gd name="connsiteX3" fmla="*/ 369651 w 442609"/>
                <a:gd name="connsiteY3" fmla="*/ 63230 h 68094"/>
                <a:gd name="connsiteX4" fmla="*/ 364787 w 442609"/>
                <a:gd name="connsiteY4" fmla="*/ 58366 h 68094"/>
                <a:gd name="connsiteX5" fmla="*/ 442609 w 442609"/>
                <a:gd name="connsiteY5" fmla="*/ 68094 h 68094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  <a:gd name="connsiteX0" fmla="*/ 0 w 369651"/>
                <a:gd name="connsiteY0" fmla="*/ 0 h 63230"/>
                <a:gd name="connsiteX1" fmla="*/ 199417 w 369651"/>
                <a:gd name="connsiteY1" fmla="*/ 43774 h 63230"/>
                <a:gd name="connsiteX2" fmla="*/ 369651 w 369651"/>
                <a:gd name="connsiteY2" fmla="*/ 63230 h 63230"/>
                <a:gd name="connsiteX3" fmla="*/ 369651 w 369651"/>
                <a:gd name="connsiteY3" fmla="*/ 63230 h 63230"/>
                <a:gd name="connsiteX4" fmla="*/ 364787 w 369651"/>
                <a:gd name="connsiteY4" fmla="*/ 58366 h 6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51" h="63230">
                  <a:moveTo>
                    <a:pt x="0" y="0"/>
                  </a:moveTo>
                  <a:cubicBezTo>
                    <a:pt x="68904" y="16618"/>
                    <a:pt x="137808" y="33236"/>
                    <a:pt x="199417" y="43774"/>
                  </a:cubicBezTo>
                  <a:cubicBezTo>
                    <a:pt x="261026" y="54312"/>
                    <a:pt x="369651" y="63230"/>
                    <a:pt x="369651" y="63230"/>
                  </a:cubicBezTo>
                  <a:lnTo>
                    <a:pt x="369651" y="63230"/>
                  </a:lnTo>
                  <a:cubicBezTo>
                    <a:pt x="368840" y="62419"/>
                    <a:pt x="352627" y="57555"/>
                    <a:pt x="364787" y="58366"/>
                  </a:cubicBezTo>
                </a:path>
              </a:pathLst>
            </a:custGeom>
            <a:grp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288925" y="4951413"/>
            <a:ext cx="9794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hlink"/>
                </a:solidFill>
              </a:rPr>
              <a:t>Pump</a:t>
            </a:r>
          </a:p>
        </p:txBody>
      </p:sp>
      <p:pic>
        <p:nvPicPr>
          <p:cNvPr id="35" name="Picture 2" descr="http://www.physik.uni-regensburg.de/forschung/schueller/TRF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358137"/>
            <a:ext cx="4667250" cy="26893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45"/>
          <p:cNvGrpSpPr>
            <a:grpSpLocks/>
          </p:cNvGrpSpPr>
          <p:nvPr/>
        </p:nvGrpSpPr>
        <p:grpSpPr bwMode="auto">
          <a:xfrm>
            <a:off x="2590800" y="4689475"/>
            <a:ext cx="2209800" cy="1787525"/>
            <a:chOff x="960" y="2570"/>
            <a:chExt cx="1392" cy="1126"/>
          </a:xfrm>
        </p:grpSpPr>
        <p:grpSp>
          <p:nvGrpSpPr>
            <p:cNvPr id="37" name="Group 29"/>
            <p:cNvGrpSpPr>
              <a:grpSpLocks/>
            </p:cNvGrpSpPr>
            <p:nvPr/>
          </p:nvGrpSpPr>
          <p:grpSpPr bwMode="auto">
            <a:xfrm>
              <a:off x="960" y="2570"/>
              <a:ext cx="1392" cy="1126"/>
              <a:chOff x="2304" y="1296"/>
              <a:chExt cx="1008" cy="816"/>
            </a:xfrm>
          </p:grpSpPr>
          <p:sp>
            <p:nvSpPr>
              <p:cNvPr id="39" name="Rectangle 30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1008" cy="81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40" name="Group 31"/>
              <p:cNvGrpSpPr>
                <a:grpSpLocks/>
              </p:cNvGrpSpPr>
              <p:nvPr/>
            </p:nvGrpSpPr>
            <p:grpSpPr bwMode="auto">
              <a:xfrm>
                <a:off x="2352" y="1332"/>
                <a:ext cx="912" cy="732"/>
                <a:chOff x="1899" y="2168"/>
                <a:chExt cx="1347" cy="1067"/>
              </a:xfrm>
            </p:grpSpPr>
            <p:sp>
              <p:nvSpPr>
                <p:cNvPr id="41" name="Line 32"/>
                <p:cNvSpPr>
                  <a:spLocks noChangeShapeType="1"/>
                </p:cNvSpPr>
                <p:nvPr/>
              </p:nvSpPr>
              <p:spPr bwMode="auto">
                <a:xfrm>
                  <a:off x="1899" y="3234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1899" y="2168"/>
                  <a:ext cx="1" cy="1066"/>
                </a:xfrm>
                <a:custGeom>
                  <a:avLst/>
                  <a:gdLst>
                    <a:gd name="T0" fmla="*/ 0 w 1"/>
                    <a:gd name="T1" fmla="*/ 924 h 924"/>
                    <a:gd name="T2" fmla="*/ 0 w 1"/>
                    <a:gd name="T3" fmla="*/ 0 h 924"/>
                    <a:gd name="T4" fmla="*/ 0 w 1"/>
                    <a:gd name="T5" fmla="*/ 21 h 92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924"/>
                    <a:gd name="T11" fmla="*/ 1 w 1"/>
                    <a:gd name="T12" fmla="*/ 924 h 9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924">
                      <a:moveTo>
                        <a:pt x="0" y="924"/>
                      </a:moveTo>
                      <a:lnTo>
                        <a:pt x="0" y="0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3" name="Line 34"/>
                <p:cNvSpPr>
                  <a:spLocks noChangeShapeType="1"/>
                </p:cNvSpPr>
                <p:nvPr/>
              </p:nvSpPr>
              <p:spPr bwMode="auto">
                <a:xfrm>
                  <a:off x="1899" y="2168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245" y="2168"/>
                  <a:ext cx="1" cy="106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36"/>
                <p:cNvSpPr>
                  <a:spLocks noChangeShapeType="1"/>
                </p:cNvSpPr>
                <p:nvPr/>
              </p:nvSpPr>
              <p:spPr bwMode="auto">
                <a:xfrm>
                  <a:off x="1899" y="2170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2019" y="2168"/>
                  <a:ext cx="1001" cy="895"/>
                </a:xfrm>
                <a:custGeom>
                  <a:avLst/>
                  <a:gdLst>
                    <a:gd name="T0" fmla="*/ 7 w 1001"/>
                    <a:gd name="T1" fmla="*/ 891 h 895"/>
                    <a:gd name="T2" fmla="*/ 15 w 1001"/>
                    <a:gd name="T3" fmla="*/ 891 h 895"/>
                    <a:gd name="T4" fmla="*/ 22 w 1001"/>
                    <a:gd name="T5" fmla="*/ 888 h 895"/>
                    <a:gd name="T6" fmla="*/ 31 w 1001"/>
                    <a:gd name="T7" fmla="*/ 888 h 895"/>
                    <a:gd name="T8" fmla="*/ 39 w 1001"/>
                    <a:gd name="T9" fmla="*/ 890 h 895"/>
                    <a:gd name="T10" fmla="*/ 48 w 1001"/>
                    <a:gd name="T11" fmla="*/ 895 h 895"/>
                    <a:gd name="T12" fmla="*/ 56 w 1001"/>
                    <a:gd name="T13" fmla="*/ 892 h 895"/>
                    <a:gd name="T14" fmla="*/ 69 w 1001"/>
                    <a:gd name="T15" fmla="*/ 893 h 895"/>
                    <a:gd name="T16" fmla="*/ 80 w 1001"/>
                    <a:gd name="T17" fmla="*/ 584 h 895"/>
                    <a:gd name="T18" fmla="*/ 90 w 1001"/>
                    <a:gd name="T19" fmla="*/ 0 h 895"/>
                    <a:gd name="T20" fmla="*/ 100 w 1001"/>
                    <a:gd name="T21" fmla="*/ 79 h 895"/>
                    <a:gd name="T22" fmla="*/ 113 w 1001"/>
                    <a:gd name="T23" fmla="*/ 125 h 895"/>
                    <a:gd name="T24" fmla="*/ 123 w 1001"/>
                    <a:gd name="T25" fmla="*/ 157 h 895"/>
                    <a:gd name="T26" fmla="*/ 135 w 1001"/>
                    <a:gd name="T27" fmla="*/ 199 h 895"/>
                    <a:gd name="T28" fmla="*/ 148 w 1001"/>
                    <a:gd name="T29" fmla="*/ 246 h 895"/>
                    <a:gd name="T30" fmla="*/ 159 w 1001"/>
                    <a:gd name="T31" fmla="*/ 280 h 895"/>
                    <a:gd name="T32" fmla="*/ 175 w 1001"/>
                    <a:gd name="T33" fmla="*/ 312 h 895"/>
                    <a:gd name="T34" fmla="*/ 187 w 1001"/>
                    <a:gd name="T35" fmla="*/ 348 h 895"/>
                    <a:gd name="T36" fmla="*/ 200 w 1001"/>
                    <a:gd name="T37" fmla="*/ 386 h 895"/>
                    <a:gd name="T38" fmla="*/ 216 w 1001"/>
                    <a:gd name="T39" fmla="*/ 422 h 895"/>
                    <a:gd name="T40" fmla="*/ 228 w 1001"/>
                    <a:gd name="T41" fmla="*/ 450 h 895"/>
                    <a:gd name="T42" fmla="*/ 245 w 1001"/>
                    <a:gd name="T43" fmla="*/ 490 h 895"/>
                    <a:gd name="T44" fmla="*/ 256 w 1001"/>
                    <a:gd name="T45" fmla="*/ 522 h 895"/>
                    <a:gd name="T46" fmla="*/ 274 w 1001"/>
                    <a:gd name="T47" fmla="*/ 551 h 895"/>
                    <a:gd name="T48" fmla="*/ 289 w 1001"/>
                    <a:gd name="T49" fmla="*/ 581 h 895"/>
                    <a:gd name="T50" fmla="*/ 305 w 1001"/>
                    <a:gd name="T51" fmla="*/ 597 h 895"/>
                    <a:gd name="T52" fmla="*/ 321 w 1001"/>
                    <a:gd name="T53" fmla="*/ 631 h 895"/>
                    <a:gd name="T54" fmla="*/ 337 w 1001"/>
                    <a:gd name="T55" fmla="*/ 646 h 895"/>
                    <a:gd name="T56" fmla="*/ 354 w 1001"/>
                    <a:gd name="T57" fmla="*/ 666 h 895"/>
                    <a:gd name="T58" fmla="*/ 370 w 1001"/>
                    <a:gd name="T59" fmla="*/ 687 h 895"/>
                    <a:gd name="T60" fmla="*/ 388 w 1001"/>
                    <a:gd name="T61" fmla="*/ 709 h 895"/>
                    <a:gd name="T62" fmla="*/ 405 w 1001"/>
                    <a:gd name="T63" fmla="*/ 725 h 895"/>
                    <a:gd name="T64" fmla="*/ 423 w 1001"/>
                    <a:gd name="T65" fmla="*/ 748 h 895"/>
                    <a:gd name="T66" fmla="*/ 441 w 1001"/>
                    <a:gd name="T67" fmla="*/ 766 h 895"/>
                    <a:gd name="T68" fmla="*/ 461 w 1001"/>
                    <a:gd name="T69" fmla="*/ 784 h 895"/>
                    <a:gd name="T70" fmla="*/ 481 w 1001"/>
                    <a:gd name="T71" fmla="*/ 796 h 895"/>
                    <a:gd name="T72" fmla="*/ 501 w 1001"/>
                    <a:gd name="T73" fmla="*/ 810 h 895"/>
                    <a:gd name="T74" fmla="*/ 520 w 1001"/>
                    <a:gd name="T75" fmla="*/ 818 h 895"/>
                    <a:gd name="T76" fmla="*/ 540 w 1001"/>
                    <a:gd name="T77" fmla="*/ 830 h 895"/>
                    <a:gd name="T78" fmla="*/ 560 w 1001"/>
                    <a:gd name="T79" fmla="*/ 845 h 895"/>
                    <a:gd name="T80" fmla="*/ 582 w 1001"/>
                    <a:gd name="T81" fmla="*/ 848 h 895"/>
                    <a:gd name="T82" fmla="*/ 603 w 1001"/>
                    <a:gd name="T83" fmla="*/ 851 h 895"/>
                    <a:gd name="T84" fmla="*/ 620 w 1001"/>
                    <a:gd name="T85" fmla="*/ 865 h 895"/>
                    <a:gd name="T86" fmla="*/ 644 w 1001"/>
                    <a:gd name="T87" fmla="*/ 863 h 895"/>
                    <a:gd name="T88" fmla="*/ 659 w 1001"/>
                    <a:gd name="T89" fmla="*/ 871 h 895"/>
                    <a:gd name="T90" fmla="*/ 681 w 1001"/>
                    <a:gd name="T91" fmla="*/ 873 h 895"/>
                    <a:gd name="T92" fmla="*/ 701 w 1001"/>
                    <a:gd name="T93" fmla="*/ 870 h 895"/>
                    <a:gd name="T94" fmla="*/ 723 w 1001"/>
                    <a:gd name="T95" fmla="*/ 876 h 895"/>
                    <a:gd name="T96" fmla="*/ 742 w 1001"/>
                    <a:gd name="T97" fmla="*/ 874 h 895"/>
                    <a:gd name="T98" fmla="*/ 762 w 1001"/>
                    <a:gd name="T99" fmla="*/ 877 h 895"/>
                    <a:gd name="T100" fmla="*/ 782 w 1001"/>
                    <a:gd name="T101" fmla="*/ 878 h 895"/>
                    <a:gd name="T102" fmla="*/ 800 w 1001"/>
                    <a:gd name="T103" fmla="*/ 876 h 895"/>
                    <a:gd name="T104" fmla="*/ 818 w 1001"/>
                    <a:gd name="T105" fmla="*/ 877 h 895"/>
                    <a:gd name="T106" fmla="*/ 838 w 1001"/>
                    <a:gd name="T107" fmla="*/ 885 h 895"/>
                    <a:gd name="T108" fmla="*/ 857 w 1001"/>
                    <a:gd name="T109" fmla="*/ 882 h 895"/>
                    <a:gd name="T110" fmla="*/ 875 w 1001"/>
                    <a:gd name="T111" fmla="*/ 880 h 895"/>
                    <a:gd name="T112" fmla="*/ 892 w 1001"/>
                    <a:gd name="T113" fmla="*/ 881 h 895"/>
                    <a:gd name="T114" fmla="*/ 911 w 1001"/>
                    <a:gd name="T115" fmla="*/ 884 h 895"/>
                    <a:gd name="T116" fmla="*/ 929 w 1001"/>
                    <a:gd name="T117" fmla="*/ 888 h 895"/>
                    <a:gd name="T118" fmla="*/ 945 w 1001"/>
                    <a:gd name="T119" fmla="*/ 886 h 895"/>
                    <a:gd name="T120" fmla="*/ 960 w 1001"/>
                    <a:gd name="T121" fmla="*/ 883 h 895"/>
                    <a:gd name="T122" fmla="*/ 975 w 1001"/>
                    <a:gd name="T123" fmla="*/ 881 h 895"/>
                    <a:gd name="T124" fmla="*/ 992 w 1001"/>
                    <a:gd name="T125" fmla="*/ 885 h 8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01"/>
                    <a:gd name="T190" fmla="*/ 0 h 895"/>
                    <a:gd name="T191" fmla="*/ 1001 w 1001"/>
                    <a:gd name="T192" fmla="*/ 895 h 8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01" h="895">
                      <a:moveTo>
                        <a:pt x="0" y="886"/>
                      </a:moveTo>
                      <a:lnTo>
                        <a:pt x="2" y="888"/>
                      </a:lnTo>
                      <a:lnTo>
                        <a:pt x="2" y="886"/>
                      </a:lnTo>
                      <a:lnTo>
                        <a:pt x="2" y="884"/>
                      </a:lnTo>
                      <a:lnTo>
                        <a:pt x="2" y="883"/>
                      </a:lnTo>
                      <a:lnTo>
                        <a:pt x="2" y="888"/>
                      </a:lnTo>
                      <a:lnTo>
                        <a:pt x="3" y="888"/>
                      </a:lnTo>
                      <a:lnTo>
                        <a:pt x="4" y="888"/>
                      </a:lnTo>
                      <a:lnTo>
                        <a:pt x="5" y="888"/>
                      </a:lnTo>
                      <a:lnTo>
                        <a:pt x="6" y="890"/>
                      </a:lnTo>
                      <a:lnTo>
                        <a:pt x="7" y="891"/>
                      </a:lnTo>
                      <a:lnTo>
                        <a:pt x="7" y="890"/>
                      </a:lnTo>
                      <a:lnTo>
                        <a:pt x="8" y="890"/>
                      </a:lnTo>
                      <a:lnTo>
                        <a:pt x="8" y="891"/>
                      </a:lnTo>
                      <a:lnTo>
                        <a:pt x="9" y="893"/>
                      </a:lnTo>
                      <a:lnTo>
                        <a:pt x="9" y="895"/>
                      </a:lnTo>
                      <a:lnTo>
                        <a:pt x="11" y="895"/>
                      </a:lnTo>
                      <a:lnTo>
                        <a:pt x="12" y="893"/>
                      </a:lnTo>
                      <a:lnTo>
                        <a:pt x="13" y="891"/>
                      </a:lnTo>
                      <a:lnTo>
                        <a:pt x="13" y="890"/>
                      </a:lnTo>
                      <a:lnTo>
                        <a:pt x="14" y="890"/>
                      </a:lnTo>
                      <a:lnTo>
                        <a:pt x="15" y="891"/>
                      </a:lnTo>
                      <a:lnTo>
                        <a:pt x="15" y="890"/>
                      </a:lnTo>
                      <a:lnTo>
                        <a:pt x="15" y="891"/>
                      </a:lnTo>
                      <a:lnTo>
                        <a:pt x="17" y="891"/>
                      </a:lnTo>
                      <a:lnTo>
                        <a:pt x="18" y="891"/>
                      </a:lnTo>
                      <a:lnTo>
                        <a:pt x="19" y="891"/>
                      </a:lnTo>
                      <a:lnTo>
                        <a:pt x="19" y="893"/>
                      </a:lnTo>
                      <a:lnTo>
                        <a:pt x="19" y="892"/>
                      </a:lnTo>
                      <a:lnTo>
                        <a:pt x="21" y="891"/>
                      </a:lnTo>
                      <a:lnTo>
                        <a:pt x="21" y="889"/>
                      </a:lnTo>
                      <a:lnTo>
                        <a:pt x="22" y="890"/>
                      </a:lnTo>
                      <a:lnTo>
                        <a:pt x="22" y="888"/>
                      </a:lnTo>
                      <a:lnTo>
                        <a:pt x="22" y="885"/>
                      </a:lnTo>
                      <a:lnTo>
                        <a:pt x="23" y="886"/>
                      </a:lnTo>
                      <a:lnTo>
                        <a:pt x="22" y="888"/>
                      </a:lnTo>
                      <a:lnTo>
                        <a:pt x="24" y="889"/>
                      </a:lnTo>
                      <a:lnTo>
                        <a:pt x="25" y="888"/>
                      </a:lnTo>
                      <a:lnTo>
                        <a:pt x="26" y="886"/>
                      </a:lnTo>
                      <a:lnTo>
                        <a:pt x="27" y="888"/>
                      </a:lnTo>
                      <a:lnTo>
                        <a:pt x="28" y="889"/>
                      </a:lnTo>
                      <a:lnTo>
                        <a:pt x="30" y="890"/>
                      </a:lnTo>
                      <a:lnTo>
                        <a:pt x="30" y="888"/>
                      </a:lnTo>
                      <a:lnTo>
                        <a:pt x="31" y="888"/>
                      </a:lnTo>
                      <a:lnTo>
                        <a:pt x="31" y="890"/>
                      </a:lnTo>
                      <a:lnTo>
                        <a:pt x="32" y="890"/>
                      </a:lnTo>
                      <a:lnTo>
                        <a:pt x="32" y="892"/>
                      </a:lnTo>
                      <a:lnTo>
                        <a:pt x="32" y="893"/>
                      </a:lnTo>
                      <a:lnTo>
                        <a:pt x="33" y="892"/>
                      </a:lnTo>
                      <a:lnTo>
                        <a:pt x="32" y="891"/>
                      </a:lnTo>
                      <a:lnTo>
                        <a:pt x="33" y="891"/>
                      </a:lnTo>
                      <a:lnTo>
                        <a:pt x="34" y="891"/>
                      </a:lnTo>
                      <a:lnTo>
                        <a:pt x="35" y="890"/>
                      </a:lnTo>
                      <a:lnTo>
                        <a:pt x="37" y="890"/>
                      </a:lnTo>
                      <a:lnTo>
                        <a:pt x="39" y="890"/>
                      </a:lnTo>
                      <a:lnTo>
                        <a:pt x="40" y="890"/>
                      </a:lnTo>
                      <a:lnTo>
                        <a:pt x="41" y="890"/>
                      </a:lnTo>
                      <a:lnTo>
                        <a:pt x="41" y="891"/>
                      </a:lnTo>
                      <a:lnTo>
                        <a:pt x="42" y="891"/>
                      </a:lnTo>
                      <a:lnTo>
                        <a:pt x="42" y="892"/>
                      </a:lnTo>
                      <a:lnTo>
                        <a:pt x="42" y="891"/>
                      </a:lnTo>
                      <a:lnTo>
                        <a:pt x="43" y="890"/>
                      </a:lnTo>
                      <a:lnTo>
                        <a:pt x="44" y="890"/>
                      </a:lnTo>
                      <a:lnTo>
                        <a:pt x="44" y="892"/>
                      </a:lnTo>
                      <a:lnTo>
                        <a:pt x="45" y="893"/>
                      </a:lnTo>
                      <a:lnTo>
                        <a:pt x="48" y="895"/>
                      </a:lnTo>
                      <a:lnTo>
                        <a:pt x="48" y="893"/>
                      </a:lnTo>
                      <a:lnTo>
                        <a:pt x="49" y="893"/>
                      </a:lnTo>
                      <a:lnTo>
                        <a:pt x="49" y="895"/>
                      </a:lnTo>
                      <a:lnTo>
                        <a:pt x="50" y="892"/>
                      </a:lnTo>
                      <a:lnTo>
                        <a:pt x="51" y="895"/>
                      </a:lnTo>
                      <a:lnTo>
                        <a:pt x="51" y="893"/>
                      </a:lnTo>
                      <a:lnTo>
                        <a:pt x="52" y="891"/>
                      </a:lnTo>
                      <a:lnTo>
                        <a:pt x="52" y="893"/>
                      </a:lnTo>
                      <a:lnTo>
                        <a:pt x="54" y="893"/>
                      </a:lnTo>
                      <a:lnTo>
                        <a:pt x="54" y="892"/>
                      </a:lnTo>
                      <a:lnTo>
                        <a:pt x="56" y="892"/>
                      </a:lnTo>
                      <a:lnTo>
                        <a:pt x="58" y="893"/>
                      </a:lnTo>
                      <a:lnTo>
                        <a:pt x="59" y="892"/>
                      </a:lnTo>
                      <a:lnTo>
                        <a:pt x="60" y="891"/>
                      </a:lnTo>
                      <a:lnTo>
                        <a:pt x="60" y="892"/>
                      </a:lnTo>
                      <a:lnTo>
                        <a:pt x="61" y="892"/>
                      </a:lnTo>
                      <a:lnTo>
                        <a:pt x="61" y="891"/>
                      </a:lnTo>
                      <a:lnTo>
                        <a:pt x="62" y="892"/>
                      </a:lnTo>
                      <a:lnTo>
                        <a:pt x="63" y="892"/>
                      </a:lnTo>
                      <a:lnTo>
                        <a:pt x="65" y="892"/>
                      </a:lnTo>
                      <a:lnTo>
                        <a:pt x="69" y="892"/>
                      </a:lnTo>
                      <a:lnTo>
                        <a:pt x="69" y="893"/>
                      </a:lnTo>
                      <a:lnTo>
                        <a:pt x="70" y="893"/>
                      </a:lnTo>
                      <a:lnTo>
                        <a:pt x="71" y="892"/>
                      </a:lnTo>
                      <a:lnTo>
                        <a:pt x="71" y="890"/>
                      </a:lnTo>
                      <a:lnTo>
                        <a:pt x="72" y="889"/>
                      </a:lnTo>
                      <a:lnTo>
                        <a:pt x="73" y="889"/>
                      </a:lnTo>
                      <a:lnTo>
                        <a:pt x="76" y="883"/>
                      </a:lnTo>
                      <a:lnTo>
                        <a:pt x="77" y="871"/>
                      </a:lnTo>
                      <a:lnTo>
                        <a:pt x="77" y="847"/>
                      </a:lnTo>
                      <a:lnTo>
                        <a:pt x="78" y="801"/>
                      </a:lnTo>
                      <a:lnTo>
                        <a:pt x="79" y="717"/>
                      </a:lnTo>
                      <a:lnTo>
                        <a:pt x="80" y="584"/>
                      </a:lnTo>
                      <a:lnTo>
                        <a:pt x="80" y="424"/>
                      </a:lnTo>
                      <a:lnTo>
                        <a:pt x="81" y="265"/>
                      </a:lnTo>
                      <a:lnTo>
                        <a:pt x="81" y="134"/>
                      </a:lnTo>
                      <a:lnTo>
                        <a:pt x="81" y="58"/>
                      </a:lnTo>
                      <a:lnTo>
                        <a:pt x="83" y="29"/>
                      </a:lnTo>
                      <a:lnTo>
                        <a:pt x="85" y="25"/>
                      </a:lnTo>
                      <a:lnTo>
                        <a:pt x="87" y="25"/>
                      </a:lnTo>
                      <a:lnTo>
                        <a:pt x="87" y="21"/>
                      </a:lnTo>
                      <a:lnTo>
                        <a:pt x="89" y="15"/>
                      </a:lnTo>
                      <a:lnTo>
                        <a:pt x="90" y="5"/>
                      </a:lnTo>
                      <a:lnTo>
                        <a:pt x="90" y="0"/>
                      </a:lnTo>
                      <a:lnTo>
                        <a:pt x="91" y="3"/>
                      </a:lnTo>
                      <a:lnTo>
                        <a:pt x="91" y="7"/>
                      </a:lnTo>
                      <a:lnTo>
                        <a:pt x="93" y="13"/>
                      </a:lnTo>
                      <a:lnTo>
                        <a:pt x="93" y="23"/>
                      </a:lnTo>
                      <a:lnTo>
                        <a:pt x="96" y="36"/>
                      </a:lnTo>
                      <a:lnTo>
                        <a:pt x="97" y="47"/>
                      </a:lnTo>
                      <a:lnTo>
                        <a:pt x="97" y="57"/>
                      </a:lnTo>
                      <a:lnTo>
                        <a:pt x="99" y="64"/>
                      </a:lnTo>
                      <a:lnTo>
                        <a:pt x="99" y="70"/>
                      </a:lnTo>
                      <a:lnTo>
                        <a:pt x="99" y="74"/>
                      </a:lnTo>
                      <a:lnTo>
                        <a:pt x="100" y="79"/>
                      </a:lnTo>
                      <a:lnTo>
                        <a:pt x="100" y="83"/>
                      </a:lnTo>
                      <a:lnTo>
                        <a:pt x="101" y="86"/>
                      </a:lnTo>
                      <a:lnTo>
                        <a:pt x="104" y="87"/>
                      </a:lnTo>
                      <a:lnTo>
                        <a:pt x="105" y="93"/>
                      </a:lnTo>
                      <a:lnTo>
                        <a:pt x="106" y="95"/>
                      </a:lnTo>
                      <a:lnTo>
                        <a:pt x="107" y="98"/>
                      </a:lnTo>
                      <a:lnTo>
                        <a:pt x="108" y="103"/>
                      </a:lnTo>
                      <a:lnTo>
                        <a:pt x="109" y="108"/>
                      </a:lnTo>
                      <a:lnTo>
                        <a:pt x="110" y="111"/>
                      </a:lnTo>
                      <a:lnTo>
                        <a:pt x="111" y="118"/>
                      </a:lnTo>
                      <a:lnTo>
                        <a:pt x="113" y="125"/>
                      </a:lnTo>
                      <a:lnTo>
                        <a:pt x="114" y="125"/>
                      </a:lnTo>
                      <a:lnTo>
                        <a:pt x="116" y="130"/>
                      </a:lnTo>
                      <a:lnTo>
                        <a:pt x="117" y="134"/>
                      </a:lnTo>
                      <a:lnTo>
                        <a:pt x="118" y="139"/>
                      </a:lnTo>
                      <a:lnTo>
                        <a:pt x="118" y="140"/>
                      </a:lnTo>
                      <a:lnTo>
                        <a:pt x="119" y="141"/>
                      </a:lnTo>
                      <a:lnTo>
                        <a:pt x="119" y="145"/>
                      </a:lnTo>
                      <a:lnTo>
                        <a:pt x="119" y="147"/>
                      </a:lnTo>
                      <a:lnTo>
                        <a:pt x="120" y="148"/>
                      </a:lnTo>
                      <a:lnTo>
                        <a:pt x="123" y="154"/>
                      </a:lnTo>
                      <a:lnTo>
                        <a:pt x="123" y="157"/>
                      </a:lnTo>
                      <a:lnTo>
                        <a:pt x="125" y="161"/>
                      </a:lnTo>
                      <a:lnTo>
                        <a:pt x="126" y="167"/>
                      </a:lnTo>
                      <a:lnTo>
                        <a:pt x="127" y="170"/>
                      </a:lnTo>
                      <a:lnTo>
                        <a:pt x="128" y="173"/>
                      </a:lnTo>
                      <a:lnTo>
                        <a:pt x="129" y="177"/>
                      </a:lnTo>
                      <a:lnTo>
                        <a:pt x="129" y="182"/>
                      </a:lnTo>
                      <a:lnTo>
                        <a:pt x="130" y="186"/>
                      </a:lnTo>
                      <a:lnTo>
                        <a:pt x="132" y="190"/>
                      </a:lnTo>
                      <a:lnTo>
                        <a:pt x="132" y="192"/>
                      </a:lnTo>
                      <a:lnTo>
                        <a:pt x="133" y="195"/>
                      </a:lnTo>
                      <a:lnTo>
                        <a:pt x="135" y="199"/>
                      </a:lnTo>
                      <a:lnTo>
                        <a:pt x="137" y="201"/>
                      </a:lnTo>
                      <a:lnTo>
                        <a:pt x="138" y="206"/>
                      </a:lnTo>
                      <a:lnTo>
                        <a:pt x="138" y="210"/>
                      </a:lnTo>
                      <a:lnTo>
                        <a:pt x="139" y="217"/>
                      </a:lnTo>
                      <a:lnTo>
                        <a:pt x="141" y="222"/>
                      </a:lnTo>
                      <a:lnTo>
                        <a:pt x="142" y="228"/>
                      </a:lnTo>
                      <a:lnTo>
                        <a:pt x="143" y="229"/>
                      </a:lnTo>
                      <a:lnTo>
                        <a:pt x="145" y="231"/>
                      </a:lnTo>
                      <a:lnTo>
                        <a:pt x="146" y="236"/>
                      </a:lnTo>
                      <a:lnTo>
                        <a:pt x="147" y="242"/>
                      </a:lnTo>
                      <a:lnTo>
                        <a:pt x="148" y="246"/>
                      </a:lnTo>
                      <a:lnTo>
                        <a:pt x="150" y="248"/>
                      </a:lnTo>
                      <a:lnTo>
                        <a:pt x="152" y="254"/>
                      </a:lnTo>
                      <a:lnTo>
                        <a:pt x="153" y="257"/>
                      </a:lnTo>
                      <a:lnTo>
                        <a:pt x="155" y="258"/>
                      </a:lnTo>
                      <a:lnTo>
                        <a:pt x="156" y="260"/>
                      </a:lnTo>
                      <a:lnTo>
                        <a:pt x="157" y="263"/>
                      </a:lnTo>
                      <a:lnTo>
                        <a:pt x="157" y="267"/>
                      </a:lnTo>
                      <a:lnTo>
                        <a:pt x="159" y="270"/>
                      </a:lnTo>
                      <a:lnTo>
                        <a:pt x="159" y="274"/>
                      </a:lnTo>
                      <a:lnTo>
                        <a:pt x="159" y="277"/>
                      </a:lnTo>
                      <a:lnTo>
                        <a:pt x="159" y="280"/>
                      </a:lnTo>
                      <a:lnTo>
                        <a:pt x="160" y="281"/>
                      </a:lnTo>
                      <a:lnTo>
                        <a:pt x="161" y="284"/>
                      </a:lnTo>
                      <a:lnTo>
                        <a:pt x="162" y="289"/>
                      </a:lnTo>
                      <a:lnTo>
                        <a:pt x="164" y="291"/>
                      </a:lnTo>
                      <a:lnTo>
                        <a:pt x="166" y="292"/>
                      </a:lnTo>
                      <a:lnTo>
                        <a:pt x="167" y="295"/>
                      </a:lnTo>
                      <a:lnTo>
                        <a:pt x="169" y="300"/>
                      </a:lnTo>
                      <a:lnTo>
                        <a:pt x="171" y="305"/>
                      </a:lnTo>
                      <a:lnTo>
                        <a:pt x="172" y="307"/>
                      </a:lnTo>
                      <a:lnTo>
                        <a:pt x="174" y="308"/>
                      </a:lnTo>
                      <a:lnTo>
                        <a:pt x="175" y="312"/>
                      </a:lnTo>
                      <a:lnTo>
                        <a:pt x="178" y="315"/>
                      </a:lnTo>
                      <a:lnTo>
                        <a:pt x="178" y="321"/>
                      </a:lnTo>
                      <a:lnTo>
                        <a:pt x="179" y="322"/>
                      </a:lnTo>
                      <a:lnTo>
                        <a:pt x="179" y="327"/>
                      </a:lnTo>
                      <a:lnTo>
                        <a:pt x="179" y="332"/>
                      </a:lnTo>
                      <a:lnTo>
                        <a:pt x="180" y="334"/>
                      </a:lnTo>
                      <a:lnTo>
                        <a:pt x="182" y="335"/>
                      </a:lnTo>
                      <a:lnTo>
                        <a:pt x="182" y="337"/>
                      </a:lnTo>
                      <a:lnTo>
                        <a:pt x="184" y="344"/>
                      </a:lnTo>
                      <a:lnTo>
                        <a:pt x="187" y="347"/>
                      </a:lnTo>
                      <a:lnTo>
                        <a:pt x="187" y="348"/>
                      </a:lnTo>
                      <a:lnTo>
                        <a:pt x="188" y="353"/>
                      </a:lnTo>
                      <a:lnTo>
                        <a:pt x="189" y="357"/>
                      </a:lnTo>
                      <a:lnTo>
                        <a:pt x="190" y="362"/>
                      </a:lnTo>
                      <a:lnTo>
                        <a:pt x="191" y="366"/>
                      </a:lnTo>
                      <a:lnTo>
                        <a:pt x="193" y="371"/>
                      </a:lnTo>
                      <a:lnTo>
                        <a:pt x="194" y="373"/>
                      </a:lnTo>
                      <a:lnTo>
                        <a:pt x="197" y="373"/>
                      </a:lnTo>
                      <a:lnTo>
                        <a:pt x="197" y="378"/>
                      </a:lnTo>
                      <a:lnTo>
                        <a:pt x="199" y="379"/>
                      </a:lnTo>
                      <a:lnTo>
                        <a:pt x="200" y="381"/>
                      </a:lnTo>
                      <a:lnTo>
                        <a:pt x="200" y="386"/>
                      </a:lnTo>
                      <a:lnTo>
                        <a:pt x="201" y="389"/>
                      </a:lnTo>
                      <a:lnTo>
                        <a:pt x="202" y="392"/>
                      </a:lnTo>
                      <a:lnTo>
                        <a:pt x="204" y="395"/>
                      </a:lnTo>
                      <a:lnTo>
                        <a:pt x="207" y="400"/>
                      </a:lnTo>
                      <a:lnTo>
                        <a:pt x="207" y="403"/>
                      </a:lnTo>
                      <a:lnTo>
                        <a:pt x="208" y="407"/>
                      </a:lnTo>
                      <a:lnTo>
                        <a:pt x="208" y="410"/>
                      </a:lnTo>
                      <a:lnTo>
                        <a:pt x="209" y="413"/>
                      </a:lnTo>
                      <a:lnTo>
                        <a:pt x="212" y="416"/>
                      </a:lnTo>
                      <a:lnTo>
                        <a:pt x="215" y="417"/>
                      </a:lnTo>
                      <a:lnTo>
                        <a:pt x="216" y="422"/>
                      </a:lnTo>
                      <a:lnTo>
                        <a:pt x="216" y="424"/>
                      </a:lnTo>
                      <a:lnTo>
                        <a:pt x="217" y="427"/>
                      </a:lnTo>
                      <a:lnTo>
                        <a:pt x="218" y="430"/>
                      </a:lnTo>
                      <a:lnTo>
                        <a:pt x="219" y="431"/>
                      </a:lnTo>
                      <a:lnTo>
                        <a:pt x="221" y="433"/>
                      </a:lnTo>
                      <a:lnTo>
                        <a:pt x="222" y="437"/>
                      </a:lnTo>
                      <a:lnTo>
                        <a:pt x="224" y="437"/>
                      </a:lnTo>
                      <a:lnTo>
                        <a:pt x="226" y="439"/>
                      </a:lnTo>
                      <a:lnTo>
                        <a:pt x="226" y="443"/>
                      </a:lnTo>
                      <a:lnTo>
                        <a:pt x="227" y="447"/>
                      </a:lnTo>
                      <a:lnTo>
                        <a:pt x="228" y="450"/>
                      </a:lnTo>
                      <a:lnTo>
                        <a:pt x="229" y="455"/>
                      </a:lnTo>
                      <a:lnTo>
                        <a:pt x="230" y="457"/>
                      </a:lnTo>
                      <a:lnTo>
                        <a:pt x="233" y="458"/>
                      </a:lnTo>
                      <a:lnTo>
                        <a:pt x="234" y="462"/>
                      </a:lnTo>
                      <a:lnTo>
                        <a:pt x="236" y="467"/>
                      </a:lnTo>
                      <a:lnTo>
                        <a:pt x="237" y="472"/>
                      </a:lnTo>
                      <a:lnTo>
                        <a:pt x="238" y="476"/>
                      </a:lnTo>
                      <a:lnTo>
                        <a:pt x="239" y="479"/>
                      </a:lnTo>
                      <a:lnTo>
                        <a:pt x="240" y="484"/>
                      </a:lnTo>
                      <a:lnTo>
                        <a:pt x="242" y="488"/>
                      </a:lnTo>
                      <a:lnTo>
                        <a:pt x="245" y="490"/>
                      </a:lnTo>
                      <a:lnTo>
                        <a:pt x="246" y="493"/>
                      </a:lnTo>
                      <a:lnTo>
                        <a:pt x="247" y="498"/>
                      </a:lnTo>
                      <a:lnTo>
                        <a:pt x="247" y="500"/>
                      </a:lnTo>
                      <a:lnTo>
                        <a:pt x="248" y="502"/>
                      </a:lnTo>
                      <a:lnTo>
                        <a:pt x="248" y="505"/>
                      </a:lnTo>
                      <a:lnTo>
                        <a:pt x="248" y="508"/>
                      </a:lnTo>
                      <a:lnTo>
                        <a:pt x="252" y="512"/>
                      </a:lnTo>
                      <a:lnTo>
                        <a:pt x="254" y="513"/>
                      </a:lnTo>
                      <a:lnTo>
                        <a:pt x="254" y="515"/>
                      </a:lnTo>
                      <a:lnTo>
                        <a:pt x="255" y="518"/>
                      </a:lnTo>
                      <a:lnTo>
                        <a:pt x="256" y="522"/>
                      </a:lnTo>
                      <a:lnTo>
                        <a:pt x="257" y="524"/>
                      </a:lnTo>
                      <a:lnTo>
                        <a:pt x="258" y="524"/>
                      </a:lnTo>
                      <a:lnTo>
                        <a:pt x="261" y="524"/>
                      </a:lnTo>
                      <a:lnTo>
                        <a:pt x="262" y="528"/>
                      </a:lnTo>
                      <a:lnTo>
                        <a:pt x="264" y="530"/>
                      </a:lnTo>
                      <a:lnTo>
                        <a:pt x="265" y="533"/>
                      </a:lnTo>
                      <a:lnTo>
                        <a:pt x="267" y="538"/>
                      </a:lnTo>
                      <a:lnTo>
                        <a:pt x="267" y="541"/>
                      </a:lnTo>
                      <a:lnTo>
                        <a:pt x="268" y="545"/>
                      </a:lnTo>
                      <a:lnTo>
                        <a:pt x="272" y="546"/>
                      </a:lnTo>
                      <a:lnTo>
                        <a:pt x="274" y="551"/>
                      </a:lnTo>
                      <a:lnTo>
                        <a:pt x="274" y="552"/>
                      </a:lnTo>
                      <a:lnTo>
                        <a:pt x="276" y="553"/>
                      </a:lnTo>
                      <a:lnTo>
                        <a:pt x="277" y="555"/>
                      </a:lnTo>
                      <a:lnTo>
                        <a:pt x="279" y="556"/>
                      </a:lnTo>
                      <a:lnTo>
                        <a:pt x="281" y="560"/>
                      </a:lnTo>
                      <a:lnTo>
                        <a:pt x="282" y="562"/>
                      </a:lnTo>
                      <a:lnTo>
                        <a:pt x="285" y="565"/>
                      </a:lnTo>
                      <a:lnTo>
                        <a:pt x="285" y="570"/>
                      </a:lnTo>
                      <a:lnTo>
                        <a:pt x="286" y="574"/>
                      </a:lnTo>
                      <a:lnTo>
                        <a:pt x="287" y="577"/>
                      </a:lnTo>
                      <a:lnTo>
                        <a:pt x="289" y="581"/>
                      </a:lnTo>
                      <a:lnTo>
                        <a:pt x="291" y="582"/>
                      </a:lnTo>
                      <a:lnTo>
                        <a:pt x="293" y="584"/>
                      </a:lnTo>
                      <a:lnTo>
                        <a:pt x="294" y="585"/>
                      </a:lnTo>
                      <a:lnTo>
                        <a:pt x="295" y="591"/>
                      </a:lnTo>
                      <a:lnTo>
                        <a:pt x="296" y="589"/>
                      </a:lnTo>
                      <a:lnTo>
                        <a:pt x="299" y="588"/>
                      </a:lnTo>
                      <a:lnTo>
                        <a:pt x="300" y="590"/>
                      </a:lnTo>
                      <a:lnTo>
                        <a:pt x="303" y="593"/>
                      </a:lnTo>
                      <a:lnTo>
                        <a:pt x="304" y="595"/>
                      </a:lnTo>
                      <a:lnTo>
                        <a:pt x="305" y="595"/>
                      </a:lnTo>
                      <a:lnTo>
                        <a:pt x="305" y="597"/>
                      </a:lnTo>
                      <a:lnTo>
                        <a:pt x="305" y="598"/>
                      </a:lnTo>
                      <a:lnTo>
                        <a:pt x="307" y="604"/>
                      </a:lnTo>
                      <a:lnTo>
                        <a:pt x="307" y="607"/>
                      </a:lnTo>
                      <a:lnTo>
                        <a:pt x="309" y="610"/>
                      </a:lnTo>
                      <a:lnTo>
                        <a:pt x="310" y="613"/>
                      </a:lnTo>
                      <a:lnTo>
                        <a:pt x="312" y="618"/>
                      </a:lnTo>
                      <a:lnTo>
                        <a:pt x="313" y="620"/>
                      </a:lnTo>
                      <a:lnTo>
                        <a:pt x="316" y="622"/>
                      </a:lnTo>
                      <a:lnTo>
                        <a:pt x="317" y="623"/>
                      </a:lnTo>
                      <a:lnTo>
                        <a:pt x="319" y="627"/>
                      </a:lnTo>
                      <a:lnTo>
                        <a:pt x="321" y="631"/>
                      </a:lnTo>
                      <a:lnTo>
                        <a:pt x="322" y="634"/>
                      </a:lnTo>
                      <a:lnTo>
                        <a:pt x="324" y="636"/>
                      </a:lnTo>
                      <a:lnTo>
                        <a:pt x="326" y="636"/>
                      </a:lnTo>
                      <a:lnTo>
                        <a:pt x="327" y="641"/>
                      </a:lnTo>
                      <a:lnTo>
                        <a:pt x="328" y="642"/>
                      </a:lnTo>
                      <a:lnTo>
                        <a:pt x="330" y="643"/>
                      </a:lnTo>
                      <a:lnTo>
                        <a:pt x="332" y="644"/>
                      </a:lnTo>
                      <a:lnTo>
                        <a:pt x="335" y="646"/>
                      </a:lnTo>
                      <a:lnTo>
                        <a:pt x="335" y="648"/>
                      </a:lnTo>
                      <a:lnTo>
                        <a:pt x="336" y="646"/>
                      </a:lnTo>
                      <a:lnTo>
                        <a:pt x="337" y="646"/>
                      </a:lnTo>
                      <a:lnTo>
                        <a:pt x="338" y="649"/>
                      </a:lnTo>
                      <a:lnTo>
                        <a:pt x="341" y="649"/>
                      </a:lnTo>
                      <a:lnTo>
                        <a:pt x="342" y="650"/>
                      </a:lnTo>
                      <a:lnTo>
                        <a:pt x="344" y="650"/>
                      </a:lnTo>
                      <a:lnTo>
                        <a:pt x="345" y="651"/>
                      </a:lnTo>
                      <a:lnTo>
                        <a:pt x="347" y="652"/>
                      </a:lnTo>
                      <a:lnTo>
                        <a:pt x="348" y="653"/>
                      </a:lnTo>
                      <a:lnTo>
                        <a:pt x="351" y="659"/>
                      </a:lnTo>
                      <a:lnTo>
                        <a:pt x="353" y="663"/>
                      </a:lnTo>
                      <a:lnTo>
                        <a:pt x="354" y="664"/>
                      </a:lnTo>
                      <a:lnTo>
                        <a:pt x="354" y="666"/>
                      </a:lnTo>
                      <a:lnTo>
                        <a:pt x="355" y="670"/>
                      </a:lnTo>
                      <a:lnTo>
                        <a:pt x="357" y="672"/>
                      </a:lnTo>
                      <a:lnTo>
                        <a:pt x="358" y="674"/>
                      </a:lnTo>
                      <a:lnTo>
                        <a:pt x="361" y="676"/>
                      </a:lnTo>
                      <a:lnTo>
                        <a:pt x="363" y="678"/>
                      </a:lnTo>
                      <a:lnTo>
                        <a:pt x="364" y="679"/>
                      </a:lnTo>
                      <a:lnTo>
                        <a:pt x="364" y="680"/>
                      </a:lnTo>
                      <a:lnTo>
                        <a:pt x="365" y="681"/>
                      </a:lnTo>
                      <a:lnTo>
                        <a:pt x="367" y="682"/>
                      </a:lnTo>
                      <a:lnTo>
                        <a:pt x="368" y="686"/>
                      </a:lnTo>
                      <a:lnTo>
                        <a:pt x="370" y="687"/>
                      </a:lnTo>
                      <a:lnTo>
                        <a:pt x="372" y="688"/>
                      </a:lnTo>
                      <a:lnTo>
                        <a:pt x="374" y="689"/>
                      </a:lnTo>
                      <a:lnTo>
                        <a:pt x="376" y="693"/>
                      </a:lnTo>
                      <a:lnTo>
                        <a:pt x="377" y="698"/>
                      </a:lnTo>
                      <a:lnTo>
                        <a:pt x="381" y="698"/>
                      </a:lnTo>
                      <a:lnTo>
                        <a:pt x="382" y="701"/>
                      </a:lnTo>
                      <a:lnTo>
                        <a:pt x="383" y="705"/>
                      </a:lnTo>
                      <a:lnTo>
                        <a:pt x="384" y="706"/>
                      </a:lnTo>
                      <a:lnTo>
                        <a:pt x="385" y="706"/>
                      </a:lnTo>
                      <a:lnTo>
                        <a:pt x="386" y="706"/>
                      </a:lnTo>
                      <a:lnTo>
                        <a:pt x="388" y="709"/>
                      </a:lnTo>
                      <a:lnTo>
                        <a:pt x="391" y="708"/>
                      </a:lnTo>
                      <a:lnTo>
                        <a:pt x="393" y="710"/>
                      </a:lnTo>
                      <a:lnTo>
                        <a:pt x="393" y="712"/>
                      </a:lnTo>
                      <a:lnTo>
                        <a:pt x="394" y="713"/>
                      </a:lnTo>
                      <a:lnTo>
                        <a:pt x="396" y="713"/>
                      </a:lnTo>
                      <a:lnTo>
                        <a:pt x="398" y="717"/>
                      </a:lnTo>
                      <a:lnTo>
                        <a:pt x="400" y="721"/>
                      </a:lnTo>
                      <a:lnTo>
                        <a:pt x="401" y="721"/>
                      </a:lnTo>
                      <a:lnTo>
                        <a:pt x="403" y="723"/>
                      </a:lnTo>
                      <a:lnTo>
                        <a:pt x="404" y="724"/>
                      </a:lnTo>
                      <a:lnTo>
                        <a:pt x="405" y="725"/>
                      </a:lnTo>
                      <a:lnTo>
                        <a:pt x="406" y="727"/>
                      </a:lnTo>
                      <a:lnTo>
                        <a:pt x="410" y="726"/>
                      </a:lnTo>
                      <a:lnTo>
                        <a:pt x="412" y="728"/>
                      </a:lnTo>
                      <a:lnTo>
                        <a:pt x="412" y="732"/>
                      </a:lnTo>
                      <a:lnTo>
                        <a:pt x="414" y="732"/>
                      </a:lnTo>
                      <a:lnTo>
                        <a:pt x="415" y="733"/>
                      </a:lnTo>
                      <a:lnTo>
                        <a:pt x="418" y="738"/>
                      </a:lnTo>
                      <a:lnTo>
                        <a:pt x="420" y="741"/>
                      </a:lnTo>
                      <a:lnTo>
                        <a:pt x="422" y="743"/>
                      </a:lnTo>
                      <a:lnTo>
                        <a:pt x="422" y="745"/>
                      </a:lnTo>
                      <a:lnTo>
                        <a:pt x="423" y="748"/>
                      </a:lnTo>
                      <a:lnTo>
                        <a:pt x="425" y="753"/>
                      </a:lnTo>
                      <a:lnTo>
                        <a:pt x="427" y="754"/>
                      </a:lnTo>
                      <a:lnTo>
                        <a:pt x="429" y="753"/>
                      </a:lnTo>
                      <a:lnTo>
                        <a:pt x="430" y="755"/>
                      </a:lnTo>
                      <a:lnTo>
                        <a:pt x="432" y="756"/>
                      </a:lnTo>
                      <a:lnTo>
                        <a:pt x="433" y="758"/>
                      </a:lnTo>
                      <a:lnTo>
                        <a:pt x="435" y="760"/>
                      </a:lnTo>
                      <a:lnTo>
                        <a:pt x="437" y="764"/>
                      </a:lnTo>
                      <a:lnTo>
                        <a:pt x="440" y="764"/>
                      </a:lnTo>
                      <a:lnTo>
                        <a:pt x="441" y="768"/>
                      </a:lnTo>
                      <a:lnTo>
                        <a:pt x="441" y="766"/>
                      </a:lnTo>
                      <a:lnTo>
                        <a:pt x="442" y="765"/>
                      </a:lnTo>
                      <a:lnTo>
                        <a:pt x="444" y="766"/>
                      </a:lnTo>
                      <a:lnTo>
                        <a:pt x="447" y="766"/>
                      </a:lnTo>
                      <a:lnTo>
                        <a:pt x="450" y="769"/>
                      </a:lnTo>
                      <a:lnTo>
                        <a:pt x="450" y="772"/>
                      </a:lnTo>
                      <a:lnTo>
                        <a:pt x="452" y="775"/>
                      </a:lnTo>
                      <a:lnTo>
                        <a:pt x="452" y="777"/>
                      </a:lnTo>
                      <a:lnTo>
                        <a:pt x="456" y="778"/>
                      </a:lnTo>
                      <a:lnTo>
                        <a:pt x="457" y="779"/>
                      </a:lnTo>
                      <a:lnTo>
                        <a:pt x="459" y="784"/>
                      </a:lnTo>
                      <a:lnTo>
                        <a:pt x="461" y="784"/>
                      </a:lnTo>
                      <a:lnTo>
                        <a:pt x="462" y="786"/>
                      </a:lnTo>
                      <a:lnTo>
                        <a:pt x="464" y="788"/>
                      </a:lnTo>
                      <a:lnTo>
                        <a:pt x="467" y="791"/>
                      </a:lnTo>
                      <a:lnTo>
                        <a:pt x="468" y="793"/>
                      </a:lnTo>
                      <a:lnTo>
                        <a:pt x="470" y="792"/>
                      </a:lnTo>
                      <a:lnTo>
                        <a:pt x="472" y="790"/>
                      </a:lnTo>
                      <a:lnTo>
                        <a:pt x="474" y="791"/>
                      </a:lnTo>
                      <a:lnTo>
                        <a:pt x="475" y="792"/>
                      </a:lnTo>
                      <a:lnTo>
                        <a:pt x="478" y="794"/>
                      </a:lnTo>
                      <a:lnTo>
                        <a:pt x="479" y="795"/>
                      </a:lnTo>
                      <a:lnTo>
                        <a:pt x="481" y="796"/>
                      </a:lnTo>
                      <a:lnTo>
                        <a:pt x="483" y="798"/>
                      </a:lnTo>
                      <a:lnTo>
                        <a:pt x="484" y="798"/>
                      </a:lnTo>
                      <a:lnTo>
                        <a:pt x="486" y="799"/>
                      </a:lnTo>
                      <a:lnTo>
                        <a:pt x="488" y="800"/>
                      </a:lnTo>
                      <a:lnTo>
                        <a:pt x="490" y="801"/>
                      </a:lnTo>
                      <a:lnTo>
                        <a:pt x="492" y="801"/>
                      </a:lnTo>
                      <a:lnTo>
                        <a:pt x="493" y="803"/>
                      </a:lnTo>
                      <a:lnTo>
                        <a:pt x="495" y="806"/>
                      </a:lnTo>
                      <a:lnTo>
                        <a:pt x="496" y="806"/>
                      </a:lnTo>
                      <a:lnTo>
                        <a:pt x="498" y="807"/>
                      </a:lnTo>
                      <a:lnTo>
                        <a:pt x="501" y="810"/>
                      </a:lnTo>
                      <a:lnTo>
                        <a:pt x="502" y="813"/>
                      </a:lnTo>
                      <a:lnTo>
                        <a:pt x="503" y="811"/>
                      </a:lnTo>
                      <a:lnTo>
                        <a:pt x="505" y="813"/>
                      </a:lnTo>
                      <a:lnTo>
                        <a:pt x="508" y="815"/>
                      </a:lnTo>
                      <a:lnTo>
                        <a:pt x="509" y="816"/>
                      </a:lnTo>
                      <a:lnTo>
                        <a:pt x="511" y="816"/>
                      </a:lnTo>
                      <a:lnTo>
                        <a:pt x="511" y="817"/>
                      </a:lnTo>
                      <a:lnTo>
                        <a:pt x="513" y="815"/>
                      </a:lnTo>
                      <a:lnTo>
                        <a:pt x="515" y="815"/>
                      </a:lnTo>
                      <a:lnTo>
                        <a:pt x="517" y="816"/>
                      </a:lnTo>
                      <a:lnTo>
                        <a:pt x="520" y="818"/>
                      </a:lnTo>
                      <a:lnTo>
                        <a:pt x="522" y="821"/>
                      </a:lnTo>
                      <a:lnTo>
                        <a:pt x="524" y="822"/>
                      </a:lnTo>
                      <a:lnTo>
                        <a:pt x="527" y="820"/>
                      </a:lnTo>
                      <a:lnTo>
                        <a:pt x="527" y="825"/>
                      </a:lnTo>
                      <a:lnTo>
                        <a:pt x="530" y="826"/>
                      </a:lnTo>
                      <a:lnTo>
                        <a:pt x="531" y="826"/>
                      </a:lnTo>
                      <a:lnTo>
                        <a:pt x="532" y="825"/>
                      </a:lnTo>
                      <a:lnTo>
                        <a:pt x="534" y="828"/>
                      </a:lnTo>
                      <a:lnTo>
                        <a:pt x="536" y="828"/>
                      </a:lnTo>
                      <a:lnTo>
                        <a:pt x="539" y="829"/>
                      </a:lnTo>
                      <a:lnTo>
                        <a:pt x="540" y="830"/>
                      </a:lnTo>
                      <a:lnTo>
                        <a:pt x="542" y="831"/>
                      </a:lnTo>
                      <a:lnTo>
                        <a:pt x="544" y="837"/>
                      </a:lnTo>
                      <a:lnTo>
                        <a:pt x="546" y="839"/>
                      </a:lnTo>
                      <a:lnTo>
                        <a:pt x="549" y="836"/>
                      </a:lnTo>
                      <a:lnTo>
                        <a:pt x="550" y="837"/>
                      </a:lnTo>
                      <a:lnTo>
                        <a:pt x="552" y="837"/>
                      </a:lnTo>
                      <a:lnTo>
                        <a:pt x="554" y="837"/>
                      </a:lnTo>
                      <a:lnTo>
                        <a:pt x="555" y="837"/>
                      </a:lnTo>
                      <a:lnTo>
                        <a:pt x="559" y="840"/>
                      </a:lnTo>
                      <a:lnTo>
                        <a:pt x="559" y="844"/>
                      </a:lnTo>
                      <a:lnTo>
                        <a:pt x="560" y="845"/>
                      </a:lnTo>
                      <a:lnTo>
                        <a:pt x="561" y="846"/>
                      </a:lnTo>
                      <a:lnTo>
                        <a:pt x="563" y="846"/>
                      </a:lnTo>
                      <a:lnTo>
                        <a:pt x="567" y="845"/>
                      </a:lnTo>
                      <a:lnTo>
                        <a:pt x="568" y="844"/>
                      </a:lnTo>
                      <a:lnTo>
                        <a:pt x="570" y="844"/>
                      </a:lnTo>
                      <a:lnTo>
                        <a:pt x="570" y="845"/>
                      </a:lnTo>
                      <a:lnTo>
                        <a:pt x="573" y="846"/>
                      </a:lnTo>
                      <a:lnTo>
                        <a:pt x="577" y="846"/>
                      </a:lnTo>
                      <a:lnTo>
                        <a:pt x="579" y="847"/>
                      </a:lnTo>
                      <a:lnTo>
                        <a:pt x="581" y="848"/>
                      </a:lnTo>
                      <a:lnTo>
                        <a:pt x="582" y="848"/>
                      </a:lnTo>
                      <a:lnTo>
                        <a:pt x="586" y="847"/>
                      </a:lnTo>
                      <a:lnTo>
                        <a:pt x="588" y="851"/>
                      </a:lnTo>
                      <a:lnTo>
                        <a:pt x="588" y="854"/>
                      </a:lnTo>
                      <a:lnTo>
                        <a:pt x="589" y="850"/>
                      </a:lnTo>
                      <a:lnTo>
                        <a:pt x="590" y="851"/>
                      </a:lnTo>
                      <a:lnTo>
                        <a:pt x="591" y="851"/>
                      </a:lnTo>
                      <a:lnTo>
                        <a:pt x="595" y="850"/>
                      </a:lnTo>
                      <a:lnTo>
                        <a:pt x="596" y="851"/>
                      </a:lnTo>
                      <a:lnTo>
                        <a:pt x="598" y="851"/>
                      </a:lnTo>
                      <a:lnTo>
                        <a:pt x="599" y="851"/>
                      </a:lnTo>
                      <a:lnTo>
                        <a:pt x="603" y="851"/>
                      </a:lnTo>
                      <a:lnTo>
                        <a:pt x="605" y="852"/>
                      </a:lnTo>
                      <a:lnTo>
                        <a:pt x="607" y="853"/>
                      </a:lnTo>
                      <a:lnTo>
                        <a:pt x="608" y="853"/>
                      </a:lnTo>
                      <a:lnTo>
                        <a:pt x="608" y="854"/>
                      </a:lnTo>
                      <a:lnTo>
                        <a:pt x="610" y="853"/>
                      </a:lnTo>
                      <a:lnTo>
                        <a:pt x="614" y="855"/>
                      </a:lnTo>
                      <a:lnTo>
                        <a:pt x="616" y="858"/>
                      </a:lnTo>
                      <a:lnTo>
                        <a:pt x="617" y="859"/>
                      </a:lnTo>
                      <a:lnTo>
                        <a:pt x="618" y="859"/>
                      </a:lnTo>
                      <a:lnTo>
                        <a:pt x="619" y="861"/>
                      </a:lnTo>
                      <a:lnTo>
                        <a:pt x="620" y="865"/>
                      </a:lnTo>
                      <a:lnTo>
                        <a:pt x="624" y="862"/>
                      </a:lnTo>
                      <a:lnTo>
                        <a:pt x="626" y="862"/>
                      </a:lnTo>
                      <a:lnTo>
                        <a:pt x="627" y="865"/>
                      </a:lnTo>
                      <a:lnTo>
                        <a:pt x="628" y="867"/>
                      </a:lnTo>
                      <a:lnTo>
                        <a:pt x="629" y="866"/>
                      </a:lnTo>
                      <a:lnTo>
                        <a:pt x="631" y="866"/>
                      </a:lnTo>
                      <a:lnTo>
                        <a:pt x="634" y="865"/>
                      </a:lnTo>
                      <a:lnTo>
                        <a:pt x="636" y="867"/>
                      </a:lnTo>
                      <a:lnTo>
                        <a:pt x="637" y="867"/>
                      </a:lnTo>
                      <a:lnTo>
                        <a:pt x="641" y="866"/>
                      </a:lnTo>
                      <a:lnTo>
                        <a:pt x="644" y="863"/>
                      </a:lnTo>
                      <a:lnTo>
                        <a:pt x="645" y="862"/>
                      </a:lnTo>
                      <a:lnTo>
                        <a:pt x="646" y="862"/>
                      </a:lnTo>
                      <a:lnTo>
                        <a:pt x="647" y="862"/>
                      </a:lnTo>
                      <a:lnTo>
                        <a:pt x="650" y="862"/>
                      </a:lnTo>
                      <a:lnTo>
                        <a:pt x="650" y="861"/>
                      </a:lnTo>
                      <a:lnTo>
                        <a:pt x="653" y="863"/>
                      </a:lnTo>
                      <a:lnTo>
                        <a:pt x="655" y="865"/>
                      </a:lnTo>
                      <a:lnTo>
                        <a:pt x="656" y="863"/>
                      </a:lnTo>
                      <a:lnTo>
                        <a:pt x="657" y="866"/>
                      </a:lnTo>
                      <a:lnTo>
                        <a:pt x="657" y="869"/>
                      </a:lnTo>
                      <a:lnTo>
                        <a:pt x="659" y="871"/>
                      </a:lnTo>
                      <a:lnTo>
                        <a:pt x="661" y="871"/>
                      </a:lnTo>
                      <a:lnTo>
                        <a:pt x="664" y="869"/>
                      </a:lnTo>
                      <a:lnTo>
                        <a:pt x="666" y="868"/>
                      </a:lnTo>
                      <a:lnTo>
                        <a:pt x="668" y="868"/>
                      </a:lnTo>
                      <a:lnTo>
                        <a:pt x="670" y="868"/>
                      </a:lnTo>
                      <a:lnTo>
                        <a:pt x="671" y="868"/>
                      </a:lnTo>
                      <a:lnTo>
                        <a:pt x="673" y="869"/>
                      </a:lnTo>
                      <a:lnTo>
                        <a:pt x="675" y="871"/>
                      </a:lnTo>
                      <a:lnTo>
                        <a:pt x="678" y="871"/>
                      </a:lnTo>
                      <a:lnTo>
                        <a:pt x="679" y="873"/>
                      </a:lnTo>
                      <a:lnTo>
                        <a:pt x="681" y="873"/>
                      </a:lnTo>
                      <a:lnTo>
                        <a:pt x="684" y="873"/>
                      </a:lnTo>
                      <a:lnTo>
                        <a:pt x="686" y="873"/>
                      </a:lnTo>
                      <a:lnTo>
                        <a:pt x="687" y="876"/>
                      </a:lnTo>
                      <a:lnTo>
                        <a:pt x="687" y="878"/>
                      </a:lnTo>
                      <a:lnTo>
                        <a:pt x="689" y="878"/>
                      </a:lnTo>
                      <a:lnTo>
                        <a:pt x="691" y="875"/>
                      </a:lnTo>
                      <a:lnTo>
                        <a:pt x="693" y="876"/>
                      </a:lnTo>
                      <a:lnTo>
                        <a:pt x="696" y="875"/>
                      </a:lnTo>
                      <a:lnTo>
                        <a:pt x="696" y="873"/>
                      </a:lnTo>
                      <a:lnTo>
                        <a:pt x="697" y="871"/>
                      </a:lnTo>
                      <a:lnTo>
                        <a:pt x="701" y="870"/>
                      </a:lnTo>
                      <a:lnTo>
                        <a:pt x="703" y="869"/>
                      </a:lnTo>
                      <a:lnTo>
                        <a:pt x="706" y="871"/>
                      </a:lnTo>
                      <a:lnTo>
                        <a:pt x="707" y="873"/>
                      </a:lnTo>
                      <a:lnTo>
                        <a:pt x="708" y="873"/>
                      </a:lnTo>
                      <a:lnTo>
                        <a:pt x="711" y="875"/>
                      </a:lnTo>
                      <a:lnTo>
                        <a:pt x="712" y="876"/>
                      </a:lnTo>
                      <a:lnTo>
                        <a:pt x="715" y="878"/>
                      </a:lnTo>
                      <a:lnTo>
                        <a:pt x="716" y="878"/>
                      </a:lnTo>
                      <a:lnTo>
                        <a:pt x="718" y="876"/>
                      </a:lnTo>
                      <a:lnTo>
                        <a:pt x="719" y="875"/>
                      </a:lnTo>
                      <a:lnTo>
                        <a:pt x="723" y="876"/>
                      </a:lnTo>
                      <a:lnTo>
                        <a:pt x="724" y="876"/>
                      </a:lnTo>
                      <a:lnTo>
                        <a:pt x="726" y="875"/>
                      </a:lnTo>
                      <a:lnTo>
                        <a:pt x="726" y="877"/>
                      </a:lnTo>
                      <a:lnTo>
                        <a:pt x="727" y="877"/>
                      </a:lnTo>
                      <a:lnTo>
                        <a:pt x="728" y="878"/>
                      </a:lnTo>
                      <a:lnTo>
                        <a:pt x="730" y="877"/>
                      </a:lnTo>
                      <a:lnTo>
                        <a:pt x="734" y="875"/>
                      </a:lnTo>
                      <a:lnTo>
                        <a:pt x="736" y="873"/>
                      </a:lnTo>
                      <a:lnTo>
                        <a:pt x="737" y="874"/>
                      </a:lnTo>
                      <a:lnTo>
                        <a:pt x="740" y="874"/>
                      </a:lnTo>
                      <a:lnTo>
                        <a:pt x="742" y="874"/>
                      </a:lnTo>
                      <a:lnTo>
                        <a:pt x="743" y="874"/>
                      </a:lnTo>
                      <a:lnTo>
                        <a:pt x="745" y="874"/>
                      </a:lnTo>
                      <a:lnTo>
                        <a:pt x="746" y="873"/>
                      </a:lnTo>
                      <a:lnTo>
                        <a:pt x="748" y="874"/>
                      </a:lnTo>
                      <a:lnTo>
                        <a:pt x="749" y="874"/>
                      </a:lnTo>
                      <a:lnTo>
                        <a:pt x="752" y="874"/>
                      </a:lnTo>
                      <a:lnTo>
                        <a:pt x="754" y="873"/>
                      </a:lnTo>
                      <a:lnTo>
                        <a:pt x="755" y="875"/>
                      </a:lnTo>
                      <a:lnTo>
                        <a:pt x="757" y="875"/>
                      </a:lnTo>
                      <a:lnTo>
                        <a:pt x="761" y="876"/>
                      </a:lnTo>
                      <a:lnTo>
                        <a:pt x="762" y="877"/>
                      </a:lnTo>
                      <a:lnTo>
                        <a:pt x="764" y="880"/>
                      </a:lnTo>
                      <a:lnTo>
                        <a:pt x="765" y="878"/>
                      </a:lnTo>
                      <a:lnTo>
                        <a:pt x="766" y="880"/>
                      </a:lnTo>
                      <a:lnTo>
                        <a:pt x="766" y="882"/>
                      </a:lnTo>
                      <a:lnTo>
                        <a:pt x="770" y="884"/>
                      </a:lnTo>
                      <a:lnTo>
                        <a:pt x="772" y="883"/>
                      </a:lnTo>
                      <a:lnTo>
                        <a:pt x="773" y="883"/>
                      </a:lnTo>
                      <a:lnTo>
                        <a:pt x="774" y="883"/>
                      </a:lnTo>
                      <a:lnTo>
                        <a:pt x="776" y="883"/>
                      </a:lnTo>
                      <a:lnTo>
                        <a:pt x="779" y="882"/>
                      </a:lnTo>
                      <a:lnTo>
                        <a:pt x="782" y="878"/>
                      </a:lnTo>
                      <a:lnTo>
                        <a:pt x="783" y="881"/>
                      </a:lnTo>
                      <a:lnTo>
                        <a:pt x="784" y="882"/>
                      </a:lnTo>
                      <a:lnTo>
                        <a:pt x="785" y="881"/>
                      </a:lnTo>
                      <a:lnTo>
                        <a:pt x="788" y="882"/>
                      </a:lnTo>
                      <a:lnTo>
                        <a:pt x="791" y="885"/>
                      </a:lnTo>
                      <a:lnTo>
                        <a:pt x="792" y="884"/>
                      </a:lnTo>
                      <a:lnTo>
                        <a:pt x="793" y="881"/>
                      </a:lnTo>
                      <a:lnTo>
                        <a:pt x="794" y="878"/>
                      </a:lnTo>
                      <a:lnTo>
                        <a:pt x="795" y="876"/>
                      </a:lnTo>
                      <a:lnTo>
                        <a:pt x="798" y="876"/>
                      </a:lnTo>
                      <a:lnTo>
                        <a:pt x="800" y="876"/>
                      </a:lnTo>
                      <a:lnTo>
                        <a:pt x="802" y="877"/>
                      </a:lnTo>
                      <a:lnTo>
                        <a:pt x="803" y="878"/>
                      </a:lnTo>
                      <a:lnTo>
                        <a:pt x="804" y="880"/>
                      </a:lnTo>
                      <a:lnTo>
                        <a:pt x="807" y="877"/>
                      </a:lnTo>
                      <a:lnTo>
                        <a:pt x="808" y="876"/>
                      </a:lnTo>
                      <a:lnTo>
                        <a:pt x="811" y="877"/>
                      </a:lnTo>
                      <a:lnTo>
                        <a:pt x="812" y="877"/>
                      </a:lnTo>
                      <a:lnTo>
                        <a:pt x="813" y="876"/>
                      </a:lnTo>
                      <a:lnTo>
                        <a:pt x="814" y="876"/>
                      </a:lnTo>
                      <a:lnTo>
                        <a:pt x="816" y="876"/>
                      </a:lnTo>
                      <a:lnTo>
                        <a:pt x="818" y="877"/>
                      </a:lnTo>
                      <a:lnTo>
                        <a:pt x="820" y="878"/>
                      </a:lnTo>
                      <a:lnTo>
                        <a:pt x="822" y="880"/>
                      </a:lnTo>
                      <a:lnTo>
                        <a:pt x="823" y="881"/>
                      </a:lnTo>
                      <a:lnTo>
                        <a:pt x="825" y="881"/>
                      </a:lnTo>
                      <a:lnTo>
                        <a:pt x="828" y="881"/>
                      </a:lnTo>
                      <a:lnTo>
                        <a:pt x="829" y="883"/>
                      </a:lnTo>
                      <a:lnTo>
                        <a:pt x="831" y="883"/>
                      </a:lnTo>
                      <a:lnTo>
                        <a:pt x="832" y="882"/>
                      </a:lnTo>
                      <a:lnTo>
                        <a:pt x="834" y="882"/>
                      </a:lnTo>
                      <a:lnTo>
                        <a:pt x="836" y="886"/>
                      </a:lnTo>
                      <a:lnTo>
                        <a:pt x="838" y="885"/>
                      </a:lnTo>
                      <a:lnTo>
                        <a:pt x="840" y="884"/>
                      </a:lnTo>
                      <a:lnTo>
                        <a:pt x="841" y="883"/>
                      </a:lnTo>
                      <a:lnTo>
                        <a:pt x="843" y="883"/>
                      </a:lnTo>
                      <a:lnTo>
                        <a:pt x="844" y="883"/>
                      </a:lnTo>
                      <a:lnTo>
                        <a:pt x="846" y="882"/>
                      </a:lnTo>
                      <a:lnTo>
                        <a:pt x="848" y="883"/>
                      </a:lnTo>
                      <a:lnTo>
                        <a:pt x="849" y="884"/>
                      </a:lnTo>
                      <a:lnTo>
                        <a:pt x="853" y="884"/>
                      </a:lnTo>
                      <a:lnTo>
                        <a:pt x="854" y="882"/>
                      </a:lnTo>
                      <a:lnTo>
                        <a:pt x="855" y="882"/>
                      </a:lnTo>
                      <a:lnTo>
                        <a:pt x="857" y="882"/>
                      </a:lnTo>
                      <a:lnTo>
                        <a:pt x="858" y="884"/>
                      </a:lnTo>
                      <a:lnTo>
                        <a:pt x="862" y="885"/>
                      </a:lnTo>
                      <a:lnTo>
                        <a:pt x="862" y="886"/>
                      </a:lnTo>
                      <a:lnTo>
                        <a:pt x="863" y="889"/>
                      </a:lnTo>
                      <a:lnTo>
                        <a:pt x="864" y="889"/>
                      </a:lnTo>
                      <a:lnTo>
                        <a:pt x="866" y="888"/>
                      </a:lnTo>
                      <a:lnTo>
                        <a:pt x="867" y="885"/>
                      </a:lnTo>
                      <a:lnTo>
                        <a:pt x="869" y="883"/>
                      </a:lnTo>
                      <a:lnTo>
                        <a:pt x="872" y="880"/>
                      </a:lnTo>
                      <a:lnTo>
                        <a:pt x="873" y="878"/>
                      </a:lnTo>
                      <a:lnTo>
                        <a:pt x="875" y="880"/>
                      </a:lnTo>
                      <a:lnTo>
                        <a:pt x="878" y="880"/>
                      </a:lnTo>
                      <a:lnTo>
                        <a:pt x="881" y="878"/>
                      </a:lnTo>
                      <a:lnTo>
                        <a:pt x="882" y="877"/>
                      </a:lnTo>
                      <a:lnTo>
                        <a:pt x="882" y="880"/>
                      </a:lnTo>
                      <a:lnTo>
                        <a:pt x="883" y="881"/>
                      </a:lnTo>
                      <a:lnTo>
                        <a:pt x="884" y="881"/>
                      </a:lnTo>
                      <a:lnTo>
                        <a:pt x="886" y="881"/>
                      </a:lnTo>
                      <a:lnTo>
                        <a:pt x="888" y="881"/>
                      </a:lnTo>
                      <a:lnTo>
                        <a:pt x="890" y="880"/>
                      </a:lnTo>
                      <a:lnTo>
                        <a:pt x="891" y="880"/>
                      </a:lnTo>
                      <a:lnTo>
                        <a:pt x="892" y="881"/>
                      </a:lnTo>
                      <a:lnTo>
                        <a:pt x="893" y="880"/>
                      </a:lnTo>
                      <a:lnTo>
                        <a:pt x="895" y="878"/>
                      </a:lnTo>
                      <a:lnTo>
                        <a:pt x="897" y="878"/>
                      </a:lnTo>
                      <a:lnTo>
                        <a:pt x="901" y="884"/>
                      </a:lnTo>
                      <a:lnTo>
                        <a:pt x="901" y="885"/>
                      </a:lnTo>
                      <a:lnTo>
                        <a:pt x="902" y="886"/>
                      </a:lnTo>
                      <a:lnTo>
                        <a:pt x="903" y="886"/>
                      </a:lnTo>
                      <a:lnTo>
                        <a:pt x="906" y="886"/>
                      </a:lnTo>
                      <a:lnTo>
                        <a:pt x="909" y="888"/>
                      </a:lnTo>
                      <a:lnTo>
                        <a:pt x="910" y="885"/>
                      </a:lnTo>
                      <a:lnTo>
                        <a:pt x="911" y="884"/>
                      </a:lnTo>
                      <a:lnTo>
                        <a:pt x="912" y="884"/>
                      </a:lnTo>
                      <a:lnTo>
                        <a:pt x="913" y="882"/>
                      </a:lnTo>
                      <a:lnTo>
                        <a:pt x="917" y="882"/>
                      </a:lnTo>
                      <a:lnTo>
                        <a:pt x="918" y="884"/>
                      </a:lnTo>
                      <a:lnTo>
                        <a:pt x="920" y="883"/>
                      </a:lnTo>
                      <a:lnTo>
                        <a:pt x="921" y="882"/>
                      </a:lnTo>
                      <a:lnTo>
                        <a:pt x="921" y="884"/>
                      </a:lnTo>
                      <a:lnTo>
                        <a:pt x="923" y="886"/>
                      </a:lnTo>
                      <a:lnTo>
                        <a:pt x="924" y="886"/>
                      </a:lnTo>
                      <a:lnTo>
                        <a:pt x="927" y="888"/>
                      </a:lnTo>
                      <a:lnTo>
                        <a:pt x="929" y="888"/>
                      </a:lnTo>
                      <a:lnTo>
                        <a:pt x="931" y="888"/>
                      </a:lnTo>
                      <a:lnTo>
                        <a:pt x="932" y="888"/>
                      </a:lnTo>
                      <a:lnTo>
                        <a:pt x="932" y="886"/>
                      </a:lnTo>
                      <a:lnTo>
                        <a:pt x="937" y="884"/>
                      </a:lnTo>
                      <a:lnTo>
                        <a:pt x="939" y="883"/>
                      </a:lnTo>
                      <a:lnTo>
                        <a:pt x="939" y="885"/>
                      </a:lnTo>
                      <a:lnTo>
                        <a:pt x="940" y="886"/>
                      </a:lnTo>
                      <a:lnTo>
                        <a:pt x="941" y="884"/>
                      </a:lnTo>
                      <a:lnTo>
                        <a:pt x="941" y="883"/>
                      </a:lnTo>
                      <a:lnTo>
                        <a:pt x="942" y="883"/>
                      </a:lnTo>
                      <a:lnTo>
                        <a:pt x="945" y="886"/>
                      </a:lnTo>
                      <a:lnTo>
                        <a:pt x="946" y="886"/>
                      </a:lnTo>
                      <a:lnTo>
                        <a:pt x="948" y="885"/>
                      </a:lnTo>
                      <a:lnTo>
                        <a:pt x="949" y="886"/>
                      </a:lnTo>
                      <a:lnTo>
                        <a:pt x="950" y="886"/>
                      </a:lnTo>
                      <a:lnTo>
                        <a:pt x="951" y="885"/>
                      </a:lnTo>
                      <a:lnTo>
                        <a:pt x="954" y="881"/>
                      </a:lnTo>
                      <a:lnTo>
                        <a:pt x="956" y="881"/>
                      </a:lnTo>
                      <a:lnTo>
                        <a:pt x="956" y="883"/>
                      </a:lnTo>
                      <a:lnTo>
                        <a:pt x="958" y="885"/>
                      </a:lnTo>
                      <a:lnTo>
                        <a:pt x="960" y="884"/>
                      </a:lnTo>
                      <a:lnTo>
                        <a:pt x="960" y="883"/>
                      </a:lnTo>
                      <a:lnTo>
                        <a:pt x="960" y="884"/>
                      </a:lnTo>
                      <a:lnTo>
                        <a:pt x="961" y="881"/>
                      </a:lnTo>
                      <a:lnTo>
                        <a:pt x="964" y="881"/>
                      </a:lnTo>
                      <a:lnTo>
                        <a:pt x="966" y="883"/>
                      </a:lnTo>
                      <a:lnTo>
                        <a:pt x="968" y="884"/>
                      </a:lnTo>
                      <a:lnTo>
                        <a:pt x="969" y="885"/>
                      </a:lnTo>
                      <a:lnTo>
                        <a:pt x="970" y="884"/>
                      </a:lnTo>
                      <a:lnTo>
                        <a:pt x="971" y="883"/>
                      </a:lnTo>
                      <a:lnTo>
                        <a:pt x="973" y="883"/>
                      </a:lnTo>
                      <a:lnTo>
                        <a:pt x="974" y="882"/>
                      </a:lnTo>
                      <a:lnTo>
                        <a:pt x="975" y="881"/>
                      </a:lnTo>
                      <a:lnTo>
                        <a:pt x="978" y="884"/>
                      </a:lnTo>
                      <a:lnTo>
                        <a:pt x="979" y="885"/>
                      </a:lnTo>
                      <a:lnTo>
                        <a:pt x="980" y="885"/>
                      </a:lnTo>
                      <a:lnTo>
                        <a:pt x="982" y="884"/>
                      </a:lnTo>
                      <a:lnTo>
                        <a:pt x="984" y="884"/>
                      </a:lnTo>
                      <a:lnTo>
                        <a:pt x="986" y="884"/>
                      </a:lnTo>
                      <a:lnTo>
                        <a:pt x="987" y="884"/>
                      </a:lnTo>
                      <a:lnTo>
                        <a:pt x="988" y="883"/>
                      </a:lnTo>
                      <a:lnTo>
                        <a:pt x="989" y="884"/>
                      </a:lnTo>
                      <a:lnTo>
                        <a:pt x="989" y="886"/>
                      </a:lnTo>
                      <a:lnTo>
                        <a:pt x="992" y="885"/>
                      </a:lnTo>
                      <a:lnTo>
                        <a:pt x="993" y="886"/>
                      </a:lnTo>
                      <a:lnTo>
                        <a:pt x="995" y="886"/>
                      </a:lnTo>
                      <a:lnTo>
                        <a:pt x="996" y="886"/>
                      </a:lnTo>
                      <a:lnTo>
                        <a:pt x="997" y="889"/>
                      </a:lnTo>
                      <a:lnTo>
                        <a:pt x="998" y="888"/>
                      </a:lnTo>
                      <a:lnTo>
                        <a:pt x="999" y="886"/>
                      </a:lnTo>
                      <a:lnTo>
                        <a:pt x="1001" y="888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7" name="Freeform 38"/>
                <p:cNvSpPr>
                  <a:spLocks/>
                </p:cNvSpPr>
                <p:nvPr/>
              </p:nvSpPr>
              <p:spPr bwMode="auto">
                <a:xfrm>
                  <a:off x="3020" y="3042"/>
                  <a:ext cx="167" cy="16"/>
                </a:xfrm>
                <a:custGeom>
                  <a:avLst/>
                  <a:gdLst>
                    <a:gd name="T0" fmla="*/ 4 w 167"/>
                    <a:gd name="T1" fmla="*/ 11 h 16"/>
                    <a:gd name="T2" fmla="*/ 9 w 167"/>
                    <a:gd name="T3" fmla="*/ 7 h 16"/>
                    <a:gd name="T4" fmla="*/ 15 w 167"/>
                    <a:gd name="T5" fmla="*/ 8 h 16"/>
                    <a:gd name="T6" fmla="*/ 19 w 167"/>
                    <a:gd name="T7" fmla="*/ 7 h 16"/>
                    <a:gd name="T8" fmla="*/ 25 w 167"/>
                    <a:gd name="T9" fmla="*/ 10 h 16"/>
                    <a:gd name="T10" fmla="*/ 29 w 167"/>
                    <a:gd name="T11" fmla="*/ 9 h 16"/>
                    <a:gd name="T12" fmla="*/ 35 w 167"/>
                    <a:gd name="T13" fmla="*/ 11 h 16"/>
                    <a:gd name="T14" fmla="*/ 39 w 167"/>
                    <a:gd name="T15" fmla="*/ 11 h 16"/>
                    <a:gd name="T16" fmla="*/ 44 w 167"/>
                    <a:gd name="T17" fmla="*/ 8 h 16"/>
                    <a:gd name="T18" fmla="*/ 50 w 167"/>
                    <a:gd name="T19" fmla="*/ 4 h 16"/>
                    <a:gd name="T20" fmla="*/ 55 w 167"/>
                    <a:gd name="T21" fmla="*/ 10 h 16"/>
                    <a:gd name="T22" fmla="*/ 58 w 167"/>
                    <a:gd name="T23" fmla="*/ 9 h 16"/>
                    <a:gd name="T24" fmla="*/ 62 w 167"/>
                    <a:gd name="T25" fmla="*/ 9 h 16"/>
                    <a:gd name="T26" fmla="*/ 67 w 167"/>
                    <a:gd name="T27" fmla="*/ 11 h 16"/>
                    <a:gd name="T28" fmla="*/ 71 w 167"/>
                    <a:gd name="T29" fmla="*/ 9 h 16"/>
                    <a:gd name="T30" fmla="*/ 76 w 167"/>
                    <a:gd name="T31" fmla="*/ 7 h 16"/>
                    <a:gd name="T32" fmla="*/ 81 w 167"/>
                    <a:gd name="T33" fmla="*/ 9 h 16"/>
                    <a:gd name="T34" fmla="*/ 86 w 167"/>
                    <a:gd name="T35" fmla="*/ 8 h 16"/>
                    <a:gd name="T36" fmla="*/ 89 w 167"/>
                    <a:gd name="T37" fmla="*/ 9 h 16"/>
                    <a:gd name="T38" fmla="*/ 95 w 167"/>
                    <a:gd name="T39" fmla="*/ 12 h 16"/>
                    <a:gd name="T40" fmla="*/ 99 w 167"/>
                    <a:gd name="T41" fmla="*/ 9 h 16"/>
                    <a:gd name="T42" fmla="*/ 104 w 167"/>
                    <a:gd name="T43" fmla="*/ 8 h 16"/>
                    <a:gd name="T44" fmla="*/ 106 w 167"/>
                    <a:gd name="T45" fmla="*/ 16 h 16"/>
                    <a:gd name="T46" fmla="*/ 109 w 167"/>
                    <a:gd name="T47" fmla="*/ 9 h 16"/>
                    <a:gd name="T48" fmla="*/ 114 w 167"/>
                    <a:gd name="T49" fmla="*/ 6 h 16"/>
                    <a:gd name="T50" fmla="*/ 116 w 167"/>
                    <a:gd name="T51" fmla="*/ 9 h 16"/>
                    <a:gd name="T52" fmla="*/ 120 w 167"/>
                    <a:gd name="T53" fmla="*/ 6 h 16"/>
                    <a:gd name="T54" fmla="*/ 125 w 167"/>
                    <a:gd name="T55" fmla="*/ 7 h 16"/>
                    <a:gd name="T56" fmla="*/ 127 w 167"/>
                    <a:gd name="T57" fmla="*/ 8 h 16"/>
                    <a:gd name="T58" fmla="*/ 131 w 167"/>
                    <a:gd name="T59" fmla="*/ 11 h 16"/>
                    <a:gd name="T60" fmla="*/ 134 w 167"/>
                    <a:gd name="T61" fmla="*/ 10 h 16"/>
                    <a:gd name="T62" fmla="*/ 135 w 167"/>
                    <a:gd name="T63" fmla="*/ 9 h 16"/>
                    <a:gd name="T64" fmla="*/ 139 w 167"/>
                    <a:gd name="T65" fmla="*/ 7 h 16"/>
                    <a:gd name="T66" fmla="*/ 141 w 167"/>
                    <a:gd name="T67" fmla="*/ 6 h 16"/>
                    <a:gd name="T68" fmla="*/ 144 w 167"/>
                    <a:gd name="T69" fmla="*/ 6 h 16"/>
                    <a:gd name="T70" fmla="*/ 145 w 167"/>
                    <a:gd name="T71" fmla="*/ 10 h 16"/>
                    <a:gd name="T72" fmla="*/ 148 w 167"/>
                    <a:gd name="T73" fmla="*/ 10 h 16"/>
                    <a:gd name="T74" fmla="*/ 150 w 167"/>
                    <a:gd name="T75" fmla="*/ 12 h 16"/>
                    <a:gd name="T76" fmla="*/ 152 w 167"/>
                    <a:gd name="T77" fmla="*/ 9 h 16"/>
                    <a:gd name="T78" fmla="*/ 154 w 167"/>
                    <a:gd name="T79" fmla="*/ 10 h 16"/>
                    <a:gd name="T80" fmla="*/ 154 w 167"/>
                    <a:gd name="T81" fmla="*/ 10 h 16"/>
                    <a:gd name="T82" fmla="*/ 157 w 167"/>
                    <a:gd name="T83" fmla="*/ 6 h 16"/>
                    <a:gd name="T84" fmla="*/ 159 w 167"/>
                    <a:gd name="T85" fmla="*/ 11 h 16"/>
                    <a:gd name="T86" fmla="*/ 162 w 167"/>
                    <a:gd name="T87" fmla="*/ 14 h 16"/>
                    <a:gd name="T88" fmla="*/ 162 w 167"/>
                    <a:gd name="T89" fmla="*/ 10 h 16"/>
                    <a:gd name="T90" fmla="*/ 163 w 167"/>
                    <a:gd name="T91" fmla="*/ 8 h 16"/>
                    <a:gd name="T92" fmla="*/ 164 w 167"/>
                    <a:gd name="T93" fmla="*/ 4 h 16"/>
                    <a:gd name="T94" fmla="*/ 163 w 167"/>
                    <a:gd name="T95" fmla="*/ 7 h 16"/>
                    <a:gd name="T96" fmla="*/ 164 w 167"/>
                    <a:gd name="T97" fmla="*/ 11 h 16"/>
                    <a:gd name="T98" fmla="*/ 163 w 167"/>
                    <a:gd name="T99" fmla="*/ 10 h 16"/>
                    <a:gd name="T100" fmla="*/ 166 w 167"/>
                    <a:gd name="T101" fmla="*/ 11 h 16"/>
                    <a:gd name="T102" fmla="*/ 167 w 167"/>
                    <a:gd name="T103" fmla="*/ 9 h 16"/>
                    <a:gd name="T104" fmla="*/ 164 w 167"/>
                    <a:gd name="T105" fmla="*/ 9 h 16"/>
                    <a:gd name="T106" fmla="*/ 166 w 167"/>
                    <a:gd name="T107" fmla="*/ 2 h 16"/>
                    <a:gd name="T108" fmla="*/ 166 w 167"/>
                    <a:gd name="T109" fmla="*/ 0 h 16"/>
                    <a:gd name="T110" fmla="*/ 166 w 167"/>
                    <a:gd name="T111" fmla="*/ 3 h 16"/>
                    <a:gd name="T112" fmla="*/ 166 w 167"/>
                    <a:gd name="T113" fmla="*/ 9 h 16"/>
                    <a:gd name="T114" fmla="*/ 164 w 167"/>
                    <a:gd name="T115" fmla="*/ 12 h 16"/>
                    <a:gd name="T116" fmla="*/ 163 w 167"/>
                    <a:gd name="T117" fmla="*/ 14 h 16"/>
                    <a:gd name="T118" fmla="*/ 164 w 167"/>
                    <a:gd name="T119" fmla="*/ 8 h 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7"/>
                    <a:gd name="T181" fmla="*/ 0 h 16"/>
                    <a:gd name="T182" fmla="*/ 167 w 167"/>
                    <a:gd name="T183" fmla="*/ 16 h 1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7" h="16">
                      <a:moveTo>
                        <a:pt x="0" y="14"/>
                      </a:moveTo>
                      <a:lnTo>
                        <a:pt x="2" y="12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6" y="10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9" y="7"/>
                      </a:lnTo>
                      <a:lnTo>
                        <a:pt x="10" y="8"/>
                      </a:lnTo>
                      <a:lnTo>
                        <a:pt x="12" y="9"/>
                      </a:lnTo>
                      <a:lnTo>
                        <a:pt x="14" y="9"/>
                      </a:lnTo>
                      <a:lnTo>
                        <a:pt x="15" y="8"/>
                      </a:lnTo>
                      <a:lnTo>
                        <a:pt x="16" y="10"/>
                      </a:lnTo>
                      <a:lnTo>
                        <a:pt x="18" y="10"/>
                      </a:lnTo>
                      <a:lnTo>
                        <a:pt x="19" y="9"/>
                      </a:lnTo>
                      <a:lnTo>
                        <a:pt x="19" y="7"/>
                      </a:lnTo>
                      <a:lnTo>
                        <a:pt x="20" y="4"/>
                      </a:lnTo>
                      <a:lnTo>
                        <a:pt x="22" y="6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7" y="9"/>
                      </a:lnTo>
                      <a:lnTo>
                        <a:pt x="28" y="10"/>
                      </a:lnTo>
                      <a:lnTo>
                        <a:pt x="28" y="12"/>
                      </a:lnTo>
                      <a:lnTo>
                        <a:pt x="29" y="9"/>
                      </a:lnTo>
                      <a:lnTo>
                        <a:pt x="30" y="9"/>
                      </a:lnTo>
                      <a:lnTo>
                        <a:pt x="31" y="10"/>
                      </a:lnTo>
                      <a:lnTo>
                        <a:pt x="34" y="11"/>
                      </a:lnTo>
                      <a:lnTo>
                        <a:pt x="35" y="11"/>
                      </a:lnTo>
                      <a:lnTo>
                        <a:pt x="37" y="11"/>
                      </a:lnTo>
                      <a:lnTo>
                        <a:pt x="37" y="12"/>
                      </a:lnTo>
                      <a:lnTo>
                        <a:pt x="38" y="12"/>
                      </a:lnTo>
                      <a:lnTo>
                        <a:pt x="39" y="11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3" y="10"/>
                      </a:lnTo>
                      <a:lnTo>
                        <a:pt x="44" y="8"/>
                      </a:lnTo>
                      <a:lnTo>
                        <a:pt x="44" y="7"/>
                      </a:lnTo>
                      <a:lnTo>
                        <a:pt x="47" y="6"/>
                      </a:lnTo>
                      <a:lnTo>
                        <a:pt x="48" y="7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6"/>
                      </a:lnTo>
                      <a:lnTo>
                        <a:pt x="55" y="8"/>
                      </a:lnTo>
                      <a:lnTo>
                        <a:pt x="55" y="10"/>
                      </a:lnTo>
                      <a:lnTo>
                        <a:pt x="56" y="14"/>
                      </a:lnTo>
                      <a:lnTo>
                        <a:pt x="57" y="11"/>
                      </a:lnTo>
                      <a:lnTo>
                        <a:pt x="57" y="9"/>
                      </a:lnTo>
                      <a:lnTo>
                        <a:pt x="58" y="9"/>
                      </a:lnTo>
                      <a:lnTo>
                        <a:pt x="58" y="10"/>
                      </a:lnTo>
                      <a:lnTo>
                        <a:pt x="60" y="10"/>
                      </a:lnTo>
                      <a:lnTo>
                        <a:pt x="61" y="8"/>
                      </a:lnTo>
                      <a:lnTo>
                        <a:pt x="62" y="9"/>
                      </a:lnTo>
                      <a:lnTo>
                        <a:pt x="64" y="10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7" y="11"/>
                      </a:lnTo>
                      <a:lnTo>
                        <a:pt x="67" y="12"/>
                      </a:lnTo>
                      <a:lnTo>
                        <a:pt x="68" y="11"/>
                      </a:lnTo>
                      <a:lnTo>
                        <a:pt x="70" y="10"/>
                      </a:lnTo>
                      <a:lnTo>
                        <a:pt x="71" y="9"/>
                      </a:lnTo>
                      <a:lnTo>
                        <a:pt x="74" y="9"/>
                      </a:lnTo>
                      <a:lnTo>
                        <a:pt x="74" y="8"/>
                      </a:lnTo>
                      <a:lnTo>
                        <a:pt x="76" y="8"/>
                      </a:lnTo>
                      <a:lnTo>
                        <a:pt x="76" y="7"/>
                      </a:lnTo>
                      <a:lnTo>
                        <a:pt x="78" y="8"/>
                      </a:lnTo>
                      <a:lnTo>
                        <a:pt x="79" y="8"/>
                      </a:lnTo>
                      <a:lnTo>
                        <a:pt x="79" y="9"/>
                      </a:lnTo>
                      <a:lnTo>
                        <a:pt x="81" y="9"/>
                      </a:lnTo>
                      <a:lnTo>
                        <a:pt x="83" y="7"/>
                      </a:lnTo>
                      <a:lnTo>
                        <a:pt x="84" y="3"/>
                      </a:lnTo>
                      <a:lnTo>
                        <a:pt x="85" y="7"/>
                      </a:lnTo>
                      <a:lnTo>
                        <a:pt x="86" y="8"/>
                      </a:lnTo>
                      <a:lnTo>
                        <a:pt x="87" y="7"/>
                      </a:lnTo>
                      <a:lnTo>
                        <a:pt x="87" y="10"/>
                      </a:lnTo>
                      <a:lnTo>
                        <a:pt x="88" y="12"/>
                      </a:lnTo>
                      <a:lnTo>
                        <a:pt x="89" y="9"/>
                      </a:lnTo>
                      <a:lnTo>
                        <a:pt x="92" y="11"/>
                      </a:lnTo>
                      <a:lnTo>
                        <a:pt x="93" y="12"/>
                      </a:lnTo>
                      <a:lnTo>
                        <a:pt x="94" y="14"/>
                      </a:lnTo>
                      <a:lnTo>
                        <a:pt x="95" y="12"/>
                      </a:lnTo>
                      <a:lnTo>
                        <a:pt x="96" y="14"/>
                      </a:lnTo>
                      <a:lnTo>
                        <a:pt x="96" y="10"/>
                      </a:lnTo>
                      <a:lnTo>
                        <a:pt x="98" y="11"/>
                      </a:lnTo>
                      <a:lnTo>
                        <a:pt x="99" y="9"/>
                      </a:lnTo>
                      <a:lnTo>
                        <a:pt x="99" y="10"/>
                      </a:lnTo>
                      <a:lnTo>
                        <a:pt x="101" y="8"/>
                      </a:lnTo>
                      <a:lnTo>
                        <a:pt x="103" y="9"/>
                      </a:lnTo>
                      <a:lnTo>
                        <a:pt x="104" y="8"/>
                      </a:lnTo>
                      <a:lnTo>
                        <a:pt x="105" y="11"/>
                      </a:lnTo>
                      <a:lnTo>
                        <a:pt x="105" y="14"/>
                      </a:lnTo>
                      <a:lnTo>
                        <a:pt x="105" y="15"/>
                      </a:lnTo>
                      <a:lnTo>
                        <a:pt x="106" y="16"/>
                      </a:lnTo>
                      <a:lnTo>
                        <a:pt x="107" y="12"/>
                      </a:lnTo>
                      <a:lnTo>
                        <a:pt x="107" y="14"/>
                      </a:lnTo>
                      <a:lnTo>
                        <a:pt x="109" y="14"/>
                      </a:lnTo>
                      <a:lnTo>
                        <a:pt x="109" y="9"/>
                      </a:lnTo>
                      <a:lnTo>
                        <a:pt x="112" y="6"/>
                      </a:lnTo>
                      <a:lnTo>
                        <a:pt x="113" y="7"/>
                      </a:lnTo>
                      <a:lnTo>
                        <a:pt x="113" y="8"/>
                      </a:lnTo>
                      <a:lnTo>
                        <a:pt x="114" y="6"/>
                      </a:lnTo>
                      <a:lnTo>
                        <a:pt x="115" y="6"/>
                      </a:lnTo>
                      <a:lnTo>
                        <a:pt x="115" y="8"/>
                      </a:lnTo>
                      <a:lnTo>
                        <a:pt x="115" y="9"/>
                      </a:lnTo>
                      <a:lnTo>
                        <a:pt x="116" y="9"/>
                      </a:lnTo>
                      <a:lnTo>
                        <a:pt x="116" y="8"/>
                      </a:lnTo>
                      <a:lnTo>
                        <a:pt x="117" y="8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21" y="7"/>
                      </a:lnTo>
                      <a:lnTo>
                        <a:pt x="123" y="8"/>
                      </a:lnTo>
                      <a:lnTo>
                        <a:pt x="124" y="8"/>
                      </a:lnTo>
                      <a:lnTo>
                        <a:pt x="125" y="7"/>
                      </a:lnTo>
                      <a:lnTo>
                        <a:pt x="125" y="6"/>
                      </a:lnTo>
                      <a:lnTo>
                        <a:pt x="126" y="4"/>
                      </a:lnTo>
                      <a:lnTo>
                        <a:pt x="127" y="7"/>
                      </a:lnTo>
                      <a:lnTo>
                        <a:pt x="127" y="8"/>
                      </a:lnTo>
                      <a:lnTo>
                        <a:pt x="129" y="8"/>
                      </a:lnTo>
                      <a:lnTo>
                        <a:pt x="129" y="10"/>
                      </a:lnTo>
                      <a:lnTo>
                        <a:pt x="130" y="11"/>
                      </a:lnTo>
                      <a:lnTo>
                        <a:pt x="131" y="11"/>
                      </a:lnTo>
                      <a:lnTo>
                        <a:pt x="132" y="10"/>
                      </a:lnTo>
                      <a:lnTo>
                        <a:pt x="133" y="10"/>
                      </a:lnTo>
                      <a:lnTo>
                        <a:pt x="133" y="11"/>
                      </a:lnTo>
                      <a:lnTo>
                        <a:pt x="134" y="10"/>
                      </a:lnTo>
                      <a:lnTo>
                        <a:pt x="134" y="8"/>
                      </a:lnTo>
                      <a:lnTo>
                        <a:pt x="135" y="9"/>
                      </a:lnTo>
                      <a:lnTo>
                        <a:pt x="134" y="9"/>
                      </a:lnTo>
                      <a:lnTo>
                        <a:pt x="135" y="9"/>
                      </a:lnTo>
                      <a:lnTo>
                        <a:pt x="136" y="9"/>
                      </a:lnTo>
                      <a:lnTo>
                        <a:pt x="138" y="9"/>
                      </a:lnTo>
                      <a:lnTo>
                        <a:pt x="138" y="8"/>
                      </a:lnTo>
                      <a:lnTo>
                        <a:pt x="139" y="7"/>
                      </a:lnTo>
                      <a:lnTo>
                        <a:pt x="140" y="6"/>
                      </a:lnTo>
                      <a:lnTo>
                        <a:pt x="141" y="4"/>
                      </a:lnTo>
                      <a:lnTo>
                        <a:pt x="142" y="6"/>
                      </a:lnTo>
                      <a:lnTo>
                        <a:pt x="141" y="6"/>
                      </a:lnTo>
                      <a:lnTo>
                        <a:pt x="142" y="4"/>
                      </a:lnTo>
                      <a:lnTo>
                        <a:pt x="143" y="4"/>
                      </a:lnTo>
                      <a:lnTo>
                        <a:pt x="144" y="3"/>
                      </a:lnTo>
                      <a:lnTo>
                        <a:pt x="144" y="6"/>
                      </a:lnTo>
                      <a:lnTo>
                        <a:pt x="145" y="7"/>
                      </a:lnTo>
                      <a:lnTo>
                        <a:pt x="144" y="7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5" y="11"/>
                      </a:lnTo>
                      <a:lnTo>
                        <a:pt x="146" y="10"/>
                      </a:lnTo>
                      <a:lnTo>
                        <a:pt x="146" y="7"/>
                      </a:lnTo>
                      <a:lnTo>
                        <a:pt x="148" y="10"/>
                      </a:lnTo>
                      <a:lnTo>
                        <a:pt x="148" y="12"/>
                      </a:lnTo>
                      <a:lnTo>
                        <a:pt x="148" y="11"/>
                      </a:lnTo>
                      <a:lnTo>
                        <a:pt x="150" y="11"/>
                      </a:lnTo>
                      <a:lnTo>
                        <a:pt x="150" y="12"/>
                      </a:lnTo>
                      <a:lnTo>
                        <a:pt x="151" y="11"/>
                      </a:lnTo>
                      <a:lnTo>
                        <a:pt x="151" y="10"/>
                      </a:lnTo>
                      <a:lnTo>
                        <a:pt x="151" y="9"/>
                      </a:lnTo>
                      <a:lnTo>
                        <a:pt x="152" y="9"/>
                      </a:lnTo>
                      <a:lnTo>
                        <a:pt x="153" y="9"/>
                      </a:lnTo>
                      <a:lnTo>
                        <a:pt x="154" y="9"/>
                      </a:lnTo>
                      <a:lnTo>
                        <a:pt x="153" y="9"/>
                      </a:lnTo>
                      <a:lnTo>
                        <a:pt x="154" y="10"/>
                      </a:lnTo>
                      <a:lnTo>
                        <a:pt x="154" y="11"/>
                      </a:lnTo>
                      <a:lnTo>
                        <a:pt x="154" y="12"/>
                      </a:lnTo>
                      <a:lnTo>
                        <a:pt x="155" y="10"/>
                      </a:lnTo>
                      <a:lnTo>
                        <a:pt x="154" y="10"/>
                      </a:lnTo>
                      <a:lnTo>
                        <a:pt x="155" y="8"/>
                      </a:lnTo>
                      <a:lnTo>
                        <a:pt x="157" y="6"/>
                      </a:lnTo>
                      <a:lnTo>
                        <a:pt x="155" y="6"/>
                      </a:lnTo>
                      <a:lnTo>
                        <a:pt x="157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7" y="10"/>
                      </a:lnTo>
                      <a:lnTo>
                        <a:pt x="159" y="11"/>
                      </a:lnTo>
                      <a:lnTo>
                        <a:pt x="159" y="15"/>
                      </a:lnTo>
                      <a:lnTo>
                        <a:pt x="160" y="14"/>
                      </a:lnTo>
                      <a:lnTo>
                        <a:pt x="161" y="12"/>
                      </a:lnTo>
                      <a:lnTo>
                        <a:pt x="162" y="14"/>
                      </a:lnTo>
                      <a:lnTo>
                        <a:pt x="162" y="11"/>
                      </a:lnTo>
                      <a:lnTo>
                        <a:pt x="162" y="10"/>
                      </a:lnTo>
                      <a:lnTo>
                        <a:pt x="162" y="12"/>
                      </a:lnTo>
                      <a:lnTo>
                        <a:pt x="162" y="10"/>
                      </a:lnTo>
                      <a:lnTo>
                        <a:pt x="163" y="10"/>
                      </a:lnTo>
                      <a:lnTo>
                        <a:pt x="163" y="9"/>
                      </a:lnTo>
                      <a:lnTo>
                        <a:pt x="162" y="9"/>
                      </a:lnTo>
                      <a:lnTo>
                        <a:pt x="163" y="8"/>
                      </a:lnTo>
                      <a:lnTo>
                        <a:pt x="163" y="9"/>
                      </a:lnTo>
                      <a:lnTo>
                        <a:pt x="163" y="7"/>
                      </a:lnTo>
                      <a:lnTo>
                        <a:pt x="163" y="3"/>
                      </a:lnTo>
                      <a:lnTo>
                        <a:pt x="164" y="4"/>
                      </a:lnTo>
                      <a:lnTo>
                        <a:pt x="164" y="3"/>
                      </a:lnTo>
                      <a:lnTo>
                        <a:pt x="164" y="4"/>
                      </a:lnTo>
                      <a:lnTo>
                        <a:pt x="164" y="3"/>
                      </a:lnTo>
                      <a:lnTo>
                        <a:pt x="163" y="7"/>
                      </a:lnTo>
                      <a:lnTo>
                        <a:pt x="164" y="9"/>
                      </a:lnTo>
                      <a:lnTo>
                        <a:pt x="166" y="10"/>
                      </a:lnTo>
                      <a:lnTo>
                        <a:pt x="164" y="12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10"/>
                      </a:lnTo>
                      <a:lnTo>
                        <a:pt x="163" y="10"/>
                      </a:lnTo>
                      <a:lnTo>
                        <a:pt x="164" y="9"/>
                      </a:lnTo>
                      <a:lnTo>
                        <a:pt x="164" y="10"/>
                      </a:lnTo>
                      <a:lnTo>
                        <a:pt x="166" y="12"/>
                      </a:lnTo>
                      <a:lnTo>
                        <a:pt x="166" y="11"/>
                      </a:lnTo>
                      <a:lnTo>
                        <a:pt x="164" y="9"/>
                      </a:lnTo>
                      <a:lnTo>
                        <a:pt x="166" y="7"/>
                      </a:lnTo>
                      <a:lnTo>
                        <a:pt x="166" y="10"/>
                      </a:lnTo>
                      <a:lnTo>
                        <a:pt x="167" y="9"/>
                      </a:lnTo>
                      <a:lnTo>
                        <a:pt x="166" y="10"/>
                      </a:lnTo>
                      <a:lnTo>
                        <a:pt x="167" y="11"/>
                      </a:lnTo>
                      <a:lnTo>
                        <a:pt x="166" y="11"/>
                      </a:lnTo>
                      <a:lnTo>
                        <a:pt x="164" y="9"/>
                      </a:lnTo>
                      <a:lnTo>
                        <a:pt x="166" y="9"/>
                      </a:lnTo>
                      <a:lnTo>
                        <a:pt x="166" y="10"/>
                      </a:lnTo>
                      <a:lnTo>
                        <a:pt x="164" y="7"/>
                      </a:lnTo>
                      <a:lnTo>
                        <a:pt x="166" y="2"/>
                      </a:lnTo>
                      <a:lnTo>
                        <a:pt x="164" y="3"/>
                      </a:lnTo>
                      <a:lnTo>
                        <a:pt x="166" y="3"/>
                      </a:lnTo>
                      <a:lnTo>
                        <a:pt x="166" y="1"/>
                      </a:lnTo>
                      <a:lnTo>
                        <a:pt x="166" y="0"/>
                      </a:lnTo>
                      <a:lnTo>
                        <a:pt x="166" y="1"/>
                      </a:lnTo>
                      <a:lnTo>
                        <a:pt x="167" y="1"/>
                      </a:lnTo>
                      <a:lnTo>
                        <a:pt x="166" y="2"/>
                      </a:lnTo>
                      <a:lnTo>
                        <a:pt x="166" y="3"/>
                      </a:lnTo>
                      <a:lnTo>
                        <a:pt x="166" y="4"/>
                      </a:lnTo>
                      <a:lnTo>
                        <a:pt x="166" y="7"/>
                      </a:lnTo>
                      <a:lnTo>
                        <a:pt x="166" y="8"/>
                      </a:lnTo>
                      <a:lnTo>
                        <a:pt x="166" y="9"/>
                      </a:lnTo>
                      <a:lnTo>
                        <a:pt x="166" y="10"/>
                      </a:lnTo>
                      <a:lnTo>
                        <a:pt x="164" y="9"/>
                      </a:lnTo>
                      <a:lnTo>
                        <a:pt x="164" y="11"/>
                      </a:lnTo>
                      <a:lnTo>
                        <a:pt x="164" y="12"/>
                      </a:lnTo>
                      <a:lnTo>
                        <a:pt x="164" y="14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3" y="14"/>
                      </a:lnTo>
                      <a:lnTo>
                        <a:pt x="164" y="14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7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8" name="Freeform 39"/>
                <p:cNvSpPr>
                  <a:spLocks/>
                </p:cNvSpPr>
                <p:nvPr/>
              </p:nvSpPr>
              <p:spPr bwMode="auto">
                <a:xfrm>
                  <a:off x="2129" y="2294"/>
                  <a:ext cx="1058" cy="758"/>
                </a:xfrm>
                <a:custGeom>
                  <a:avLst/>
                  <a:gdLst>
                    <a:gd name="T0" fmla="*/ 10 w 1058"/>
                    <a:gd name="T1" fmla="*/ 31 h 758"/>
                    <a:gd name="T2" fmla="*/ 22 w 1058"/>
                    <a:gd name="T3" fmla="*/ 66 h 758"/>
                    <a:gd name="T4" fmla="*/ 36 w 1058"/>
                    <a:gd name="T5" fmla="*/ 110 h 758"/>
                    <a:gd name="T6" fmla="*/ 49 w 1058"/>
                    <a:gd name="T7" fmla="*/ 147 h 758"/>
                    <a:gd name="T8" fmla="*/ 65 w 1058"/>
                    <a:gd name="T9" fmla="*/ 193 h 758"/>
                    <a:gd name="T10" fmla="*/ 79 w 1058"/>
                    <a:gd name="T11" fmla="*/ 229 h 758"/>
                    <a:gd name="T12" fmla="*/ 94 w 1058"/>
                    <a:gd name="T13" fmla="*/ 268 h 758"/>
                    <a:gd name="T14" fmla="*/ 109 w 1058"/>
                    <a:gd name="T15" fmla="*/ 301 h 758"/>
                    <a:gd name="T16" fmla="*/ 124 w 1058"/>
                    <a:gd name="T17" fmla="*/ 334 h 758"/>
                    <a:gd name="T18" fmla="*/ 138 w 1058"/>
                    <a:gd name="T19" fmla="*/ 366 h 758"/>
                    <a:gd name="T20" fmla="*/ 154 w 1058"/>
                    <a:gd name="T21" fmla="*/ 398 h 758"/>
                    <a:gd name="T22" fmla="*/ 172 w 1058"/>
                    <a:gd name="T23" fmla="*/ 434 h 758"/>
                    <a:gd name="T24" fmla="*/ 190 w 1058"/>
                    <a:gd name="T25" fmla="*/ 464 h 758"/>
                    <a:gd name="T26" fmla="*/ 206 w 1058"/>
                    <a:gd name="T27" fmla="*/ 490 h 758"/>
                    <a:gd name="T28" fmla="*/ 225 w 1058"/>
                    <a:gd name="T29" fmla="*/ 518 h 758"/>
                    <a:gd name="T30" fmla="*/ 241 w 1058"/>
                    <a:gd name="T31" fmla="*/ 542 h 758"/>
                    <a:gd name="T32" fmla="*/ 258 w 1058"/>
                    <a:gd name="T33" fmla="*/ 564 h 758"/>
                    <a:gd name="T34" fmla="*/ 276 w 1058"/>
                    <a:gd name="T35" fmla="*/ 586 h 758"/>
                    <a:gd name="T36" fmla="*/ 294 w 1058"/>
                    <a:gd name="T37" fmla="*/ 606 h 758"/>
                    <a:gd name="T38" fmla="*/ 312 w 1058"/>
                    <a:gd name="T39" fmla="*/ 624 h 758"/>
                    <a:gd name="T40" fmla="*/ 331 w 1058"/>
                    <a:gd name="T41" fmla="*/ 640 h 758"/>
                    <a:gd name="T42" fmla="*/ 352 w 1058"/>
                    <a:gd name="T43" fmla="*/ 658 h 758"/>
                    <a:gd name="T44" fmla="*/ 373 w 1058"/>
                    <a:gd name="T45" fmla="*/ 672 h 758"/>
                    <a:gd name="T46" fmla="*/ 392 w 1058"/>
                    <a:gd name="T47" fmla="*/ 684 h 758"/>
                    <a:gd name="T48" fmla="*/ 414 w 1058"/>
                    <a:gd name="T49" fmla="*/ 696 h 758"/>
                    <a:gd name="T50" fmla="*/ 436 w 1058"/>
                    <a:gd name="T51" fmla="*/ 707 h 758"/>
                    <a:gd name="T52" fmla="*/ 458 w 1058"/>
                    <a:gd name="T53" fmla="*/ 715 h 758"/>
                    <a:gd name="T54" fmla="*/ 481 w 1058"/>
                    <a:gd name="T55" fmla="*/ 725 h 758"/>
                    <a:gd name="T56" fmla="*/ 506 w 1058"/>
                    <a:gd name="T57" fmla="*/ 732 h 758"/>
                    <a:gd name="T58" fmla="*/ 524 w 1058"/>
                    <a:gd name="T59" fmla="*/ 736 h 758"/>
                    <a:gd name="T60" fmla="*/ 546 w 1058"/>
                    <a:gd name="T61" fmla="*/ 741 h 758"/>
                    <a:gd name="T62" fmla="*/ 568 w 1058"/>
                    <a:gd name="T63" fmla="*/ 744 h 758"/>
                    <a:gd name="T64" fmla="*/ 587 w 1058"/>
                    <a:gd name="T65" fmla="*/ 748 h 758"/>
                    <a:gd name="T66" fmla="*/ 609 w 1058"/>
                    <a:gd name="T67" fmla="*/ 750 h 758"/>
                    <a:gd name="T68" fmla="*/ 632 w 1058"/>
                    <a:gd name="T69" fmla="*/ 752 h 758"/>
                    <a:gd name="T70" fmla="*/ 652 w 1058"/>
                    <a:gd name="T71" fmla="*/ 754 h 758"/>
                    <a:gd name="T72" fmla="*/ 673 w 1058"/>
                    <a:gd name="T73" fmla="*/ 755 h 758"/>
                    <a:gd name="T74" fmla="*/ 692 w 1058"/>
                    <a:gd name="T75" fmla="*/ 756 h 758"/>
                    <a:gd name="T76" fmla="*/ 710 w 1058"/>
                    <a:gd name="T77" fmla="*/ 757 h 758"/>
                    <a:gd name="T78" fmla="*/ 730 w 1058"/>
                    <a:gd name="T79" fmla="*/ 757 h 758"/>
                    <a:gd name="T80" fmla="*/ 748 w 1058"/>
                    <a:gd name="T81" fmla="*/ 757 h 758"/>
                    <a:gd name="T82" fmla="*/ 771 w 1058"/>
                    <a:gd name="T83" fmla="*/ 758 h 758"/>
                    <a:gd name="T84" fmla="*/ 787 w 1058"/>
                    <a:gd name="T85" fmla="*/ 758 h 758"/>
                    <a:gd name="T86" fmla="*/ 808 w 1058"/>
                    <a:gd name="T87" fmla="*/ 758 h 758"/>
                    <a:gd name="T88" fmla="*/ 830 w 1058"/>
                    <a:gd name="T89" fmla="*/ 758 h 758"/>
                    <a:gd name="T90" fmla="*/ 848 w 1058"/>
                    <a:gd name="T91" fmla="*/ 758 h 758"/>
                    <a:gd name="T92" fmla="*/ 865 w 1058"/>
                    <a:gd name="T93" fmla="*/ 757 h 758"/>
                    <a:gd name="T94" fmla="*/ 883 w 1058"/>
                    <a:gd name="T95" fmla="*/ 757 h 758"/>
                    <a:gd name="T96" fmla="*/ 898 w 1058"/>
                    <a:gd name="T97" fmla="*/ 757 h 758"/>
                    <a:gd name="T98" fmla="*/ 915 w 1058"/>
                    <a:gd name="T99" fmla="*/ 757 h 758"/>
                    <a:gd name="T100" fmla="*/ 930 w 1058"/>
                    <a:gd name="T101" fmla="*/ 757 h 758"/>
                    <a:gd name="T102" fmla="*/ 947 w 1058"/>
                    <a:gd name="T103" fmla="*/ 757 h 758"/>
                    <a:gd name="T104" fmla="*/ 961 w 1058"/>
                    <a:gd name="T105" fmla="*/ 757 h 758"/>
                    <a:gd name="T106" fmla="*/ 978 w 1058"/>
                    <a:gd name="T107" fmla="*/ 757 h 758"/>
                    <a:gd name="T108" fmla="*/ 994 w 1058"/>
                    <a:gd name="T109" fmla="*/ 756 h 758"/>
                    <a:gd name="T110" fmla="*/ 1008 w 1058"/>
                    <a:gd name="T111" fmla="*/ 756 h 758"/>
                    <a:gd name="T112" fmla="*/ 1022 w 1058"/>
                    <a:gd name="T113" fmla="*/ 756 h 758"/>
                    <a:gd name="T114" fmla="*/ 1032 w 1058"/>
                    <a:gd name="T115" fmla="*/ 756 h 758"/>
                    <a:gd name="T116" fmla="*/ 1041 w 1058"/>
                    <a:gd name="T117" fmla="*/ 756 h 758"/>
                    <a:gd name="T118" fmla="*/ 1046 w 1058"/>
                    <a:gd name="T119" fmla="*/ 756 h 758"/>
                    <a:gd name="T120" fmla="*/ 1055 w 1058"/>
                    <a:gd name="T121" fmla="*/ 756 h 758"/>
                    <a:gd name="T122" fmla="*/ 1057 w 1058"/>
                    <a:gd name="T123" fmla="*/ 756 h 758"/>
                    <a:gd name="T124" fmla="*/ 1055 w 1058"/>
                    <a:gd name="T125" fmla="*/ 756 h 75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58"/>
                    <a:gd name="T190" fmla="*/ 0 h 758"/>
                    <a:gd name="T191" fmla="*/ 1058 w 1058"/>
                    <a:gd name="T192" fmla="*/ 758 h 75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58" h="758">
                      <a:moveTo>
                        <a:pt x="0" y="0"/>
                      </a:moveTo>
                      <a:lnTo>
                        <a:pt x="1" y="4"/>
                      </a:lnTo>
                      <a:lnTo>
                        <a:pt x="3" y="7"/>
                      </a:lnTo>
                      <a:lnTo>
                        <a:pt x="4" y="11"/>
                      </a:lnTo>
                      <a:lnTo>
                        <a:pt x="6" y="16"/>
                      </a:lnTo>
                      <a:lnTo>
                        <a:pt x="7" y="20"/>
                      </a:lnTo>
                      <a:lnTo>
                        <a:pt x="8" y="24"/>
                      </a:lnTo>
                      <a:lnTo>
                        <a:pt x="8" y="26"/>
                      </a:lnTo>
                      <a:lnTo>
                        <a:pt x="9" y="27"/>
                      </a:lnTo>
                      <a:lnTo>
                        <a:pt x="9" y="29"/>
                      </a:lnTo>
                      <a:lnTo>
                        <a:pt x="10" y="31"/>
                      </a:lnTo>
                      <a:lnTo>
                        <a:pt x="13" y="37"/>
                      </a:lnTo>
                      <a:lnTo>
                        <a:pt x="13" y="39"/>
                      </a:lnTo>
                      <a:lnTo>
                        <a:pt x="15" y="44"/>
                      </a:lnTo>
                      <a:lnTo>
                        <a:pt x="16" y="47"/>
                      </a:lnTo>
                      <a:lnTo>
                        <a:pt x="17" y="54"/>
                      </a:lnTo>
                      <a:lnTo>
                        <a:pt x="18" y="56"/>
                      </a:lnTo>
                      <a:lnTo>
                        <a:pt x="19" y="59"/>
                      </a:lnTo>
                      <a:lnTo>
                        <a:pt x="19" y="60"/>
                      </a:lnTo>
                      <a:lnTo>
                        <a:pt x="20" y="62"/>
                      </a:lnTo>
                      <a:lnTo>
                        <a:pt x="22" y="65"/>
                      </a:lnTo>
                      <a:lnTo>
                        <a:pt x="22" y="66"/>
                      </a:lnTo>
                      <a:lnTo>
                        <a:pt x="23" y="71"/>
                      </a:lnTo>
                      <a:lnTo>
                        <a:pt x="25" y="77"/>
                      </a:lnTo>
                      <a:lnTo>
                        <a:pt x="27" y="83"/>
                      </a:lnTo>
                      <a:lnTo>
                        <a:pt x="28" y="88"/>
                      </a:lnTo>
                      <a:lnTo>
                        <a:pt x="28" y="87"/>
                      </a:lnTo>
                      <a:lnTo>
                        <a:pt x="29" y="90"/>
                      </a:lnTo>
                      <a:lnTo>
                        <a:pt x="31" y="94"/>
                      </a:lnTo>
                      <a:lnTo>
                        <a:pt x="32" y="96"/>
                      </a:lnTo>
                      <a:lnTo>
                        <a:pt x="33" y="101"/>
                      </a:lnTo>
                      <a:lnTo>
                        <a:pt x="35" y="106"/>
                      </a:lnTo>
                      <a:lnTo>
                        <a:pt x="36" y="110"/>
                      </a:lnTo>
                      <a:lnTo>
                        <a:pt x="37" y="114"/>
                      </a:lnTo>
                      <a:lnTo>
                        <a:pt x="38" y="118"/>
                      </a:lnTo>
                      <a:lnTo>
                        <a:pt x="40" y="121"/>
                      </a:lnTo>
                      <a:lnTo>
                        <a:pt x="42" y="126"/>
                      </a:lnTo>
                      <a:lnTo>
                        <a:pt x="43" y="129"/>
                      </a:lnTo>
                      <a:lnTo>
                        <a:pt x="45" y="134"/>
                      </a:lnTo>
                      <a:lnTo>
                        <a:pt x="46" y="139"/>
                      </a:lnTo>
                      <a:lnTo>
                        <a:pt x="47" y="141"/>
                      </a:lnTo>
                      <a:lnTo>
                        <a:pt x="47" y="143"/>
                      </a:lnTo>
                      <a:lnTo>
                        <a:pt x="49" y="146"/>
                      </a:lnTo>
                      <a:lnTo>
                        <a:pt x="49" y="147"/>
                      </a:lnTo>
                      <a:lnTo>
                        <a:pt x="50" y="150"/>
                      </a:lnTo>
                      <a:lnTo>
                        <a:pt x="51" y="151"/>
                      </a:lnTo>
                      <a:lnTo>
                        <a:pt x="52" y="156"/>
                      </a:lnTo>
                      <a:lnTo>
                        <a:pt x="54" y="162"/>
                      </a:lnTo>
                      <a:lnTo>
                        <a:pt x="56" y="167"/>
                      </a:lnTo>
                      <a:lnTo>
                        <a:pt x="57" y="171"/>
                      </a:lnTo>
                      <a:lnTo>
                        <a:pt x="59" y="173"/>
                      </a:lnTo>
                      <a:lnTo>
                        <a:pt x="61" y="179"/>
                      </a:lnTo>
                      <a:lnTo>
                        <a:pt x="62" y="182"/>
                      </a:lnTo>
                      <a:lnTo>
                        <a:pt x="64" y="188"/>
                      </a:lnTo>
                      <a:lnTo>
                        <a:pt x="65" y="193"/>
                      </a:lnTo>
                      <a:lnTo>
                        <a:pt x="68" y="197"/>
                      </a:lnTo>
                      <a:lnTo>
                        <a:pt x="69" y="200"/>
                      </a:lnTo>
                      <a:lnTo>
                        <a:pt x="69" y="201"/>
                      </a:lnTo>
                      <a:lnTo>
                        <a:pt x="70" y="204"/>
                      </a:lnTo>
                      <a:lnTo>
                        <a:pt x="72" y="208"/>
                      </a:lnTo>
                      <a:lnTo>
                        <a:pt x="72" y="211"/>
                      </a:lnTo>
                      <a:lnTo>
                        <a:pt x="74" y="215"/>
                      </a:lnTo>
                      <a:lnTo>
                        <a:pt x="77" y="221"/>
                      </a:lnTo>
                      <a:lnTo>
                        <a:pt x="77" y="222"/>
                      </a:lnTo>
                      <a:lnTo>
                        <a:pt x="78" y="224"/>
                      </a:lnTo>
                      <a:lnTo>
                        <a:pt x="79" y="229"/>
                      </a:lnTo>
                      <a:lnTo>
                        <a:pt x="80" y="230"/>
                      </a:lnTo>
                      <a:lnTo>
                        <a:pt x="81" y="234"/>
                      </a:lnTo>
                      <a:lnTo>
                        <a:pt x="83" y="238"/>
                      </a:lnTo>
                      <a:lnTo>
                        <a:pt x="84" y="244"/>
                      </a:lnTo>
                      <a:lnTo>
                        <a:pt x="87" y="247"/>
                      </a:lnTo>
                      <a:lnTo>
                        <a:pt x="87" y="248"/>
                      </a:lnTo>
                      <a:lnTo>
                        <a:pt x="89" y="252"/>
                      </a:lnTo>
                      <a:lnTo>
                        <a:pt x="90" y="255"/>
                      </a:lnTo>
                      <a:lnTo>
                        <a:pt x="91" y="260"/>
                      </a:lnTo>
                      <a:lnTo>
                        <a:pt x="92" y="261"/>
                      </a:lnTo>
                      <a:lnTo>
                        <a:pt x="94" y="268"/>
                      </a:lnTo>
                      <a:lnTo>
                        <a:pt x="97" y="271"/>
                      </a:lnTo>
                      <a:lnTo>
                        <a:pt x="97" y="274"/>
                      </a:lnTo>
                      <a:lnTo>
                        <a:pt x="98" y="275"/>
                      </a:lnTo>
                      <a:lnTo>
                        <a:pt x="98" y="276"/>
                      </a:lnTo>
                      <a:lnTo>
                        <a:pt x="99" y="278"/>
                      </a:lnTo>
                      <a:lnTo>
                        <a:pt x="102" y="285"/>
                      </a:lnTo>
                      <a:lnTo>
                        <a:pt x="105" y="290"/>
                      </a:lnTo>
                      <a:lnTo>
                        <a:pt x="106" y="294"/>
                      </a:lnTo>
                      <a:lnTo>
                        <a:pt x="107" y="298"/>
                      </a:lnTo>
                      <a:lnTo>
                        <a:pt x="108" y="298"/>
                      </a:lnTo>
                      <a:lnTo>
                        <a:pt x="109" y="301"/>
                      </a:lnTo>
                      <a:lnTo>
                        <a:pt x="111" y="306"/>
                      </a:lnTo>
                      <a:lnTo>
                        <a:pt x="112" y="311"/>
                      </a:lnTo>
                      <a:lnTo>
                        <a:pt x="114" y="313"/>
                      </a:lnTo>
                      <a:lnTo>
                        <a:pt x="116" y="317"/>
                      </a:lnTo>
                      <a:lnTo>
                        <a:pt x="116" y="319"/>
                      </a:lnTo>
                      <a:lnTo>
                        <a:pt x="117" y="320"/>
                      </a:lnTo>
                      <a:lnTo>
                        <a:pt x="118" y="322"/>
                      </a:lnTo>
                      <a:lnTo>
                        <a:pt x="119" y="323"/>
                      </a:lnTo>
                      <a:lnTo>
                        <a:pt x="120" y="327"/>
                      </a:lnTo>
                      <a:lnTo>
                        <a:pt x="123" y="331"/>
                      </a:lnTo>
                      <a:lnTo>
                        <a:pt x="124" y="334"/>
                      </a:lnTo>
                      <a:lnTo>
                        <a:pt x="126" y="339"/>
                      </a:lnTo>
                      <a:lnTo>
                        <a:pt x="127" y="342"/>
                      </a:lnTo>
                      <a:lnTo>
                        <a:pt x="128" y="344"/>
                      </a:lnTo>
                      <a:lnTo>
                        <a:pt x="129" y="346"/>
                      </a:lnTo>
                      <a:lnTo>
                        <a:pt x="130" y="351"/>
                      </a:lnTo>
                      <a:lnTo>
                        <a:pt x="132" y="353"/>
                      </a:lnTo>
                      <a:lnTo>
                        <a:pt x="135" y="359"/>
                      </a:lnTo>
                      <a:lnTo>
                        <a:pt x="136" y="361"/>
                      </a:lnTo>
                      <a:lnTo>
                        <a:pt x="137" y="362"/>
                      </a:lnTo>
                      <a:lnTo>
                        <a:pt x="137" y="364"/>
                      </a:lnTo>
                      <a:lnTo>
                        <a:pt x="138" y="366"/>
                      </a:lnTo>
                      <a:lnTo>
                        <a:pt x="138" y="367"/>
                      </a:lnTo>
                      <a:lnTo>
                        <a:pt x="142" y="373"/>
                      </a:lnTo>
                      <a:lnTo>
                        <a:pt x="144" y="377"/>
                      </a:lnTo>
                      <a:lnTo>
                        <a:pt x="144" y="379"/>
                      </a:lnTo>
                      <a:lnTo>
                        <a:pt x="145" y="381"/>
                      </a:lnTo>
                      <a:lnTo>
                        <a:pt x="146" y="383"/>
                      </a:lnTo>
                      <a:lnTo>
                        <a:pt x="147" y="386"/>
                      </a:lnTo>
                      <a:lnTo>
                        <a:pt x="148" y="387"/>
                      </a:lnTo>
                      <a:lnTo>
                        <a:pt x="151" y="391"/>
                      </a:lnTo>
                      <a:lnTo>
                        <a:pt x="152" y="395"/>
                      </a:lnTo>
                      <a:lnTo>
                        <a:pt x="154" y="398"/>
                      </a:lnTo>
                      <a:lnTo>
                        <a:pt x="155" y="401"/>
                      </a:lnTo>
                      <a:lnTo>
                        <a:pt x="157" y="404"/>
                      </a:lnTo>
                      <a:lnTo>
                        <a:pt x="157" y="405"/>
                      </a:lnTo>
                      <a:lnTo>
                        <a:pt x="158" y="407"/>
                      </a:lnTo>
                      <a:lnTo>
                        <a:pt x="162" y="413"/>
                      </a:lnTo>
                      <a:lnTo>
                        <a:pt x="164" y="418"/>
                      </a:lnTo>
                      <a:lnTo>
                        <a:pt x="166" y="422"/>
                      </a:lnTo>
                      <a:lnTo>
                        <a:pt x="167" y="424"/>
                      </a:lnTo>
                      <a:lnTo>
                        <a:pt x="169" y="427"/>
                      </a:lnTo>
                      <a:lnTo>
                        <a:pt x="171" y="429"/>
                      </a:lnTo>
                      <a:lnTo>
                        <a:pt x="172" y="434"/>
                      </a:lnTo>
                      <a:lnTo>
                        <a:pt x="175" y="439"/>
                      </a:lnTo>
                      <a:lnTo>
                        <a:pt x="176" y="440"/>
                      </a:lnTo>
                      <a:lnTo>
                        <a:pt x="177" y="442"/>
                      </a:lnTo>
                      <a:lnTo>
                        <a:pt x="179" y="445"/>
                      </a:lnTo>
                      <a:lnTo>
                        <a:pt x="181" y="448"/>
                      </a:lnTo>
                      <a:lnTo>
                        <a:pt x="183" y="452"/>
                      </a:lnTo>
                      <a:lnTo>
                        <a:pt x="184" y="455"/>
                      </a:lnTo>
                      <a:lnTo>
                        <a:pt x="185" y="457"/>
                      </a:lnTo>
                      <a:lnTo>
                        <a:pt x="186" y="458"/>
                      </a:lnTo>
                      <a:lnTo>
                        <a:pt x="189" y="463"/>
                      </a:lnTo>
                      <a:lnTo>
                        <a:pt x="190" y="464"/>
                      </a:lnTo>
                      <a:lnTo>
                        <a:pt x="193" y="470"/>
                      </a:lnTo>
                      <a:lnTo>
                        <a:pt x="194" y="471"/>
                      </a:lnTo>
                      <a:lnTo>
                        <a:pt x="195" y="473"/>
                      </a:lnTo>
                      <a:lnTo>
                        <a:pt x="195" y="474"/>
                      </a:lnTo>
                      <a:lnTo>
                        <a:pt x="197" y="474"/>
                      </a:lnTo>
                      <a:lnTo>
                        <a:pt x="197" y="475"/>
                      </a:lnTo>
                      <a:lnTo>
                        <a:pt x="199" y="479"/>
                      </a:lnTo>
                      <a:lnTo>
                        <a:pt x="200" y="481"/>
                      </a:lnTo>
                      <a:lnTo>
                        <a:pt x="202" y="484"/>
                      </a:lnTo>
                      <a:lnTo>
                        <a:pt x="203" y="487"/>
                      </a:lnTo>
                      <a:lnTo>
                        <a:pt x="206" y="490"/>
                      </a:lnTo>
                      <a:lnTo>
                        <a:pt x="207" y="493"/>
                      </a:lnTo>
                      <a:lnTo>
                        <a:pt x="209" y="495"/>
                      </a:lnTo>
                      <a:lnTo>
                        <a:pt x="211" y="499"/>
                      </a:lnTo>
                      <a:lnTo>
                        <a:pt x="212" y="501"/>
                      </a:lnTo>
                      <a:lnTo>
                        <a:pt x="214" y="504"/>
                      </a:lnTo>
                      <a:lnTo>
                        <a:pt x="216" y="505"/>
                      </a:lnTo>
                      <a:lnTo>
                        <a:pt x="217" y="508"/>
                      </a:lnTo>
                      <a:lnTo>
                        <a:pt x="218" y="510"/>
                      </a:lnTo>
                      <a:lnTo>
                        <a:pt x="220" y="514"/>
                      </a:lnTo>
                      <a:lnTo>
                        <a:pt x="222" y="517"/>
                      </a:lnTo>
                      <a:lnTo>
                        <a:pt x="225" y="518"/>
                      </a:lnTo>
                      <a:lnTo>
                        <a:pt x="225" y="519"/>
                      </a:lnTo>
                      <a:lnTo>
                        <a:pt x="226" y="520"/>
                      </a:lnTo>
                      <a:lnTo>
                        <a:pt x="227" y="522"/>
                      </a:lnTo>
                      <a:lnTo>
                        <a:pt x="228" y="524"/>
                      </a:lnTo>
                      <a:lnTo>
                        <a:pt x="231" y="529"/>
                      </a:lnTo>
                      <a:lnTo>
                        <a:pt x="232" y="531"/>
                      </a:lnTo>
                      <a:lnTo>
                        <a:pt x="234" y="533"/>
                      </a:lnTo>
                      <a:lnTo>
                        <a:pt x="235" y="533"/>
                      </a:lnTo>
                      <a:lnTo>
                        <a:pt x="237" y="537"/>
                      </a:lnTo>
                      <a:lnTo>
                        <a:pt x="238" y="538"/>
                      </a:lnTo>
                      <a:lnTo>
                        <a:pt x="241" y="542"/>
                      </a:lnTo>
                      <a:lnTo>
                        <a:pt x="243" y="545"/>
                      </a:lnTo>
                      <a:lnTo>
                        <a:pt x="244" y="546"/>
                      </a:lnTo>
                      <a:lnTo>
                        <a:pt x="245" y="548"/>
                      </a:lnTo>
                      <a:lnTo>
                        <a:pt x="247" y="550"/>
                      </a:lnTo>
                      <a:lnTo>
                        <a:pt x="248" y="552"/>
                      </a:lnTo>
                      <a:lnTo>
                        <a:pt x="251" y="556"/>
                      </a:lnTo>
                      <a:lnTo>
                        <a:pt x="253" y="557"/>
                      </a:lnTo>
                      <a:lnTo>
                        <a:pt x="254" y="560"/>
                      </a:lnTo>
                      <a:lnTo>
                        <a:pt x="255" y="560"/>
                      </a:lnTo>
                      <a:lnTo>
                        <a:pt x="257" y="563"/>
                      </a:lnTo>
                      <a:lnTo>
                        <a:pt x="258" y="564"/>
                      </a:lnTo>
                      <a:lnTo>
                        <a:pt x="260" y="568"/>
                      </a:lnTo>
                      <a:lnTo>
                        <a:pt x="262" y="569"/>
                      </a:lnTo>
                      <a:lnTo>
                        <a:pt x="264" y="571"/>
                      </a:lnTo>
                      <a:lnTo>
                        <a:pt x="266" y="574"/>
                      </a:lnTo>
                      <a:lnTo>
                        <a:pt x="267" y="576"/>
                      </a:lnTo>
                      <a:lnTo>
                        <a:pt x="271" y="579"/>
                      </a:lnTo>
                      <a:lnTo>
                        <a:pt x="272" y="580"/>
                      </a:lnTo>
                      <a:lnTo>
                        <a:pt x="273" y="582"/>
                      </a:lnTo>
                      <a:lnTo>
                        <a:pt x="274" y="584"/>
                      </a:lnTo>
                      <a:lnTo>
                        <a:pt x="275" y="585"/>
                      </a:lnTo>
                      <a:lnTo>
                        <a:pt x="276" y="586"/>
                      </a:lnTo>
                      <a:lnTo>
                        <a:pt x="278" y="589"/>
                      </a:lnTo>
                      <a:lnTo>
                        <a:pt x="281" y="592"/>
                      </a:lnTo>
                      <a:lnTo>
                        <a:pt x="283" y="593"/>
                      </a:lnTo>
                      <a:lnTo>
                        <a:pt x="283" y="594"/>
                      </a:lnTo>
                      <a:lnTo>
                        <a:pt x="284" y="595"/>
                      </a:lnTo>
                      <a:lnTo>
                        <a:pt x="286" y="597"/>
                      </a:lnTo>
                      <a:lnTo>
                        <a:pt x="288" y="600"/>
                      </a:lnTo>
                      <a:lnTo>
                        <a:pt x="290" y="600"/>
                      </a:lnTo>
                      <a:lnTo>
                        <a:pt x="291" y="602"/>
                      </a:lnTo>
                      <a:lnTo>
                        <a:pt x="293" y="605"/>
                      </a:lnTo>
                      <a:lnTo>
                        <a:pt x="294" y="606"/>
                      </a:lnTo>
                      <a:lnTo>
                        <a:pt x="295" y="607"/>
                      </a:lnTo>
                      <a:lnTo>
                        <a:pt x="296" y="608"/>
                      </a:lnTo>
                      <a:lnTo>
                        <a:pt x="300" y="610"/>
                      </a:lnTo>
                      <a:lnTo>
                        <a:pt x="302" y="613"/>
                      </a:lnTo>
                      <a:lnTo>
                        <a:pt x="302" y="614"/>
                      </a:lnTo>
                      <a:lnTo>
                        <a:pt x="304" y="616"/>
                      </a:lnTo>
                      <a:lnTo>
                        <a:pt x="305" y="617"/>
                      </a:lnTo>
                      <a:lnTo>
                        <a:pt x="308" y="620"/>
                      </a:lnTo>
                      <a:lnTo>
                        <a:pt x="310" y="621"/>
                      </a:lnTo>
                      <a:lnTo>
                        <a:pt x="312" y="623"/>
                      </a:lnTo>
                      <a:lnTo>
                        <a:pt x="312" y="624"/>
                      </a:lnTo>
                      <a:lnTo>
                        <a:pt x="313" y="624"/>
                      </a:lnTo>
                      <a:lnTo>
                        <a:pt x="315" y="627"/>
                      </a:lnTo>
                      <a:lnTo>
                        <a:pt x="317" y="628"/>
                      </a:lnTo>
                      <a:lnTo>
                        <a:pt x="319" y="630"/>
                      </a:lnTo>
                      <a:lnTo>
                        <a:pt x="320" y="631"/>
                      </a:lnTo>
                      <a:lnTo>
                        <a:pt x="322" y="632"/>
                      </a:lnTo>
                      <a:lnTo>
                        <a:pt x="323" y="634"/>
                      </a:lnTo>
                      <a:lnTo>
                        <a:pt x="325" y="636"/>
                      </a:lnTo>
                      <a:lnTo>
                        <a:pt x="327" y="637"/>
                      </a:lnTo>
                      <a:lnTo>
                        <a:pt x="330" y="639"/>
                      </a:lnTo>
                      <a:lnTo>
                        <a:pt x="331" y="640"/>
                      </a:lnTo>
                      <a:lnTo>
                        <a:pt x="332" y="642"/>
                      </a:lnTo>
                      <a:lnTo>
                        <a:pt x="334" y="644"/>
                      </a:lnTo>
                      <a:lnTo>
                        <a:pt x="337" y="645"/>
                      </a:lnTo>
                      <a:lnTo>
                        <a:pt x="340" y="647"/>
                      </a:lnTo>
                      <a:lnTo>
                        <a:pt x="340" y="649"/>
                      </a:lnTo>
                      <a:lnTo>
                        <a:pt x="342" y="650"/>
                      </a:lnTo>
                      <a:lnTo>
                        <a:pt x="346" y="652"/>
                      </a:lnTo>
                      <a:lnTo>
                        <a:pt x="347" y="653"/>
                      </a:lnTo>
                      <a:lnTo>
                        <a:pt x="349" y="655"/>
                      </a:lnTo>
                      <a:lnTo>
                        <a:pt x="351" y="657"/>
                      </a:lnTo>
                      <a:lnTo>
                        <a:pt x="352" y="658"/>
                      </a:lnTo>
                      <a:lnTo>
                        <a:pt x="354" y="659"/>
                      </a:lnTo>
                      <a:lnTo>
                        <a:pt x="357" y="660"/>
                      </a:lnTo>
                      <a:lnTo>
                        <a:pt x="358" y="662"/>
                      </a:lnTo>
                      <a:lnTo>
                        <a:pt x="360" y="664"/>
                      </a:lnTo>
                      <a:lnTo>
                        <a:pt x="362" y="665"/>
                      </a:lnTo>
                      <a:lnTo>
                        <a:pt x="364" y="666"/>
                      </a:lnTo>
                      <a:lnTo>
                        <a:pt x="365" y="666"/>
                      </a:lnTo>
                      <a:lnTo>
                        <a:pt x="368" y="669"/>
                      </a:lnTo>
                      <a:lnTo>
                        <a:pt x="369" y="669"/>
                      </a:lnTo>
                      <a:lnTo>
                        <a:pt x="371" y="670"/>
                      </a:lnTo>
                      <a:lnTo>
                        <a:pt x="373" y="672"/>
                      </a:lnTo>
                      <a:lnTo>
                        <a:pt x="374" y="673"/>
                      </a:lnTo>
                      <a:lnTo>
                        <a:pt x="376" y="674"/>
                      </a:lnTo>
                      <a:lnTo>
                        <a:pt x="378" y="676"/>
                      </a:lnTo>
                      <a:lnTo>
                        <a:pt x="380" y="677"/>
                      </a:lnTo>
                      <a:lnTo>
                        <a:pt x="382" y="677"/>
                      </a:lnTo>
                      <a:lnTo>
                        <a:pt x="383" y="679"/>
                      </a:lnTo>
                      <a:lnTo>
                        <a:pt x="385" y="680"/>
                      </a:lnTo>
                      <a:lnTo>
                        <a:pt x="386" y="681"/>
                      </a:lnTo>
                      <a:lnTo>
                        <a:pt x="388" y="682"/>
                      </a:lnTo>
                      <a:lnTo>
                        <a:pt x="391" y="683"/>
                      </a:lnTo>
                      <a:lnTo>
                        <a:pt x="392" y="684"/>
                      </a:lnTo>
                      <a:lnTo>
                        <a:pt x="393" y="684"/>
                      </a:lnTo>
                      <a:lnTo>
                        <a:pt x="395" y="685"/>
                      </a:lnTo>
                      <a:lnTo>
                        <a:pt x="398" y="688"/>
                      </a:lnTo>
                      <a:lnTo>
                        <a:pt x="399" y="689"/>
                      </a:lnTo>
                      <a:lnTo>
                        <a:pt x="401" y="689"/>
                      </a:lnTo>
                      <a:lnTo>
                        <a:pt x="403" y="690"/>
                      </a:lnTo>
                      <a:lnTo>
                        <a:pt x="405" y="691"/>
                      </a:lnTo>
                      <a:lnTo>
                        <a:pt x="407" y="694"/>
                      </a:lnTo>
                      <a:lnTo>
                        <a:pt x="410" y="694"/>
                      </a:lnTo>
                      <a:lnTo>
                        <a:pt x="412" y="695"/>
                      </a:lnTo>
                      <a:lnTo>
                        <a:pt x="414" y="696"/>
                      </a:lnTo>
                      <a:lnTo>
                        <a:pt x="417" y="698"/>
                      </a:lnTo>
                      <a:lnTo>
                        <a:pt x="420" y="699"/>
                      </a:lnTo>
                      <a:lnTo>
                        <a:pt x="421" y="699"/>
                      </a:lnTo>
                      <a:lnTo>
                        <a:pt x="422" y="700"/>
                      </a:lnTo>
                      <a:lnTo>
                        <a:pt x="424" y="702"/>
                      </a:lnTo>
                      <a:lnTo>
                        <a:pt x="426" y="703"/>
                      </a:lnTo>
                      <a:lnTo>
                        <a:pt x="429" y="704"/>
                      </a:lnTo>
                      <a:lnTo>
                        <a:pt x="430" y="704"/>
                      </a:lnTo>
                      <a:lnTo>
                        <a:pt x="432" y="705"/>
                      </a:lnTo>
                      <a:lnTo>
                        <a:pt x="434" y="706"/>
                      </a:lnTo>
                      <a:lnTo>
                        <a:pt x="436" y="707"/>
                      </a:lnTo>
                      <a:lnTo>
                        <a:pt x="439" y="709"/>
                      </a:lnTo>
                      <a:lnTo>
                        <a:pt x="440" y="709"/>
                      </a:lnTo>
                      <a:lnTo>
                        <a:pt x="442" y="710"/>
                      </a:lnTo>
                      <a:lnTo>
                        <a:pt x="444" y="711"/>
                      </a:lnTo>
                      <a:lnTo>
                        <a:pt x="445" y="711"/>
                      </a:lnTo>
                      <a:lnTo>
                        <a:pt x="449" y="712"/>
                      </a:lnTo>
                      <a:lnTo>
                        <a:pt x="450" y="713"/>
                      </a:lnTo>
                      <a:lnTo>
                        <a:pt x="451" y="713"/>
                      </a:lnTo>
                      <a:lnTo>
                        <a:pt x="453" y="714"/>
                      </a:lnTo>
                      <a:lnTo>
                        <a:pt x="457" y="715"/>
                      </a:lnTo>
                      <a:lnTo>
                        <a:pt x="458" y="715"/>
                      </a:lnTo>
                      <a:lnTo>
                        <a:pt x="460" y="717"/>
                      </a:lnTo>
                      <a:lnTo>
                        <a:pt x="463" y="718"/>
                      </a:lnTo>
                      <a:lnTo>
                        <a:pt x="467" y="719"/>
                      </a:lnTo>
                      <a:lnTo>
                        <a:pt x="469" y="720"/>
                      </a:lnTo>
                      <a:lnTo>
                        <a:pt x="471" y="721"/>
                      </a:lnTo>
                      <a:lnTo>
                        <a:pt x="472" y="721"/>
                      </a:lnTo>
                      <a:lnTo>
                        <a:pt x="476" y="722"/>
                      </a:lnTo>
                      <a:lnTo>
                        <a:pt x="478" y="724"/>
                      </a:lnTo>
                      <a:lnTo>
                        <a:pt x="479" y="724"/>
                      </a:lnTo>
                      <a:lnTo>
                        <a:pt x="480" y="724"/>
                      </a:lnTo>
                      <a:lnTo>
                        <a:pt x="481" y="725"/>
                      </a:lnTo>
                      <a:lnTo>
                        <a:pt x="485" y="725"/>
                      </a:lnTo>
                      <a:lnTo>
                        <a:pt x="486" y="726"/>
                      </a:lnTo>
                      <a:lnTo>
                        <a:pt x="488" y="726"/>
                      </a:lnTo>
                      <a:lnTo>
                        <a:pt x="489" y="727"/>
                      </a:lnTo>
                      <a:lnTo>
                        <a:pt x="493" y="728"/>
                      </a:lnTo>
                      <a:lnTo>
                        <a:pt x="495" y="728"/>
                      </a:lnTo>
                      <a:lnTo>
                        <a:pt x="497" y="729"/>
                      </a:lnTo>
                      <a:lnTo>
                        <a:pt x="498" y="729"/>
                      </a:lnTo>
                      <a:lnTo>
                        <a:pt x="500" y="730"/>
                      </a:lnTo>
                      <a:lnTo>
                        <a:pt x="504" y="730"/>
                      </a:lnTo>
                      <a:lnTo>
                        <a:pt x="506" y="732"/>
                      </a:lnTo>
                      <a:lnTo>
                        <a:pt x="507" y="732"/>
                      </a:lnTo>
                      <a:lnTo>
                        <a:pt x="508" y="733"/>
                      </a:lnTo>
                      <a:lnTo>
                        <a:pt x="509" y="733"/>
                      </a:lnTo>
                      <a:lnTo>
                        <a:pt x="510" y="733"/>
                      </a:lnTo>
                      <a:lnTo>
                        <a:pt x="514" y="734"/>
                      </a:lnTo>
                      <a:lnTo>
                        <a:pt x="516" y="734"/>
                      </a:lnTo>
                      <a:lnTo>
                        <a:pt x="517" y="734"/>
                      </a:lnTo>
                      <a:lnTo>
                        <a:pt x="518" y="735"/>
                      </a:lnTo>
                      <a:lnTo>
                        <a:pt x="519" y="735"/>
                      </a:lnTo>
                      <a:lnTo>
                        <a:pt x="521" y="735"/>
                      </a:lnTo>
                      <a:lnTo>
                        <a:pt x="524" y="736"/>
                      </a:lnTo>
                      <a:lnTo>
                        <a:pt x="526" y="736"/>
                      </a:lnTo>
                      <a:lnTo>
                        <a:pt x="527" y="737"/>
                      </a:lnTo>
                      <a:lnTo>
                        <a:pt x="531" y="737"/>
                      </a:lnTo>
                      <a:lnTo>
                        <a:pt x="534" y="739"/>
                      </a:lnTo>
                      <a:lnTo>
                        <a:pt x="535" y="739"/>
                      </a:lnTo>
                      <a:lnTo>
                        <a:pt x="536" y="739"/>
                      </a:lnTo>
                      <a:lnTo>
                        <a:pt x="537" y="740"/>
                      </a:lnTo>
                      <a:lnTo>
                        <a:pt x="540" y="740"/>
                      </a:lnTo>
                      <a:lnTo>
                        <a:pt x="543" y="741"/>
                      </a:lnTo>
                      <a:lnTo>
                        <a:pt x="545" y="741"/>
                      </a:lnTo>
                      <a:lnTo>
                        <a:pt x="546" y="741"/>
                      </a:lnTo>
                      <a:lnTo>
                        <a:pt x="547" y="741"/>
                      </a:lnTo>
                      <a:lnTo>
                        <a:pt x="549" y="741"/>
                      </a:lnTo>
                      <a:lnTo>
                        <a:pt x="551" y="742"/>
                      </a:lnTo>
                      <a:lnTo>
                        <a:pt x="554" y="742"/>
                      </a:lnTo>
                      <a:lnTo>
                        <a:pt x="556" y="743"/>
                      </a:lnTo>
                      <a:lnTo>
                        <a:pt x="558" y="743"/>
                      </a:lnTo>
                      <a:lnTo>
                        <a:pt x="560" y="743"/>
                      </a:lnTo>
                      <a:lnTo>
                        <a:pt x="561" y="743"/>
                      </a:lnTo>
                      <a:lnTo>
                        <a:pt x="563" y="744"/>
                      </a:lnTo>
                      <a:lnTo>
                        <a:pt x="565" y="744"/>
                      </a:lnTo>
                      <a:lnTo>
                        <a:pt x="568" y="744"/>
                      </a:lnTo>
                      <a:lnTo>
                        <a:pt x="569" y="744"/>
                      </a:lnTo>
                      <a:lnTo>
                        <a:pt x="571" y="745"/>
                      </a:lnTo>
                      <a:lnTo>
                        <a:pt x="574" y="745"/>
                      </a:lnTo>
                      <a:lnTo>
                        <a:pt x="576" y="745"/>
                      </a:lnTo>
                      <a:lnTo>
                        <a:pt x="577" y="745"/>
                      </a:lnTo>
                      <a:lnTo>
                        <a:pt x="577" y="747"/>
                      </a:lnTo>
                      <a:lnTo>
                        <a:pt x="579" y="747"/>
                      </a:lnTo>
                      <a:lnTo>
                        <a:pt x="581" y="747"/>
                      </a:lnTo>
                      <a:lnTo>
                        <a:pt x="583" y="747"/>
                      </a:lnTo>
                      <a:lnTo>
                        <a:pt x="586" y="748"/>
                      </a:lnTo>
                      <a:lnTo>
                        <a:pt x="587" y="748"/>
                      </a:lnTo>
                      <a:lnTo>
                        <a:pt x="591" y="748"/>
                      </a:lnTo>
                      <a:lnTo>
                        <a:pt x="593" y="749"/>
                      </a:lnTo>
                      <a:lnTo>
                        <a:pt x="596" y="749"/>
                      </a:lnTo>
                      <a:lnTo>
                        <a:pt x="597" y="749"/>
                      </a:lnTo>
                      <a:lnTo>
                        <a:pt x="598" y="749"/>
                      </a:lnTo>
                      <a:lnTo>
                        <a:pt x="601" y="749"/>
                      </a:lnTo>
                      <a:lnTo>
                        <a:pt x="602" y="749"/>
                      </a:lnTo>
                      <a:lnTo>
                        <a:pt x="605" y="750"/>
                      </a:lnTo>
                      <a:lnTo>
                        <a:pt x="606" y="750"/>
                      </a:lnTo>
                      <a:lnTo>
                        <a:pt x="608" y="750"/>
                      </a:lnTo>
                      <a:lnTo>
                        <a:pt x="609" y="750"/>
                      </a:lnTo>
                      <a:lnTo>
                        <a:pt x="613" y="750"/>
                      </a:lnTo>
                      <a:lnTo>
                        <a:pt x="614" y="751"/>
                      </a:lnTo>
                      <a:lnTo>
                        <a:pt x="616" y="751"/>
                      </a:lnTo>
                      <a:lnTo>
                        <a:pt x="617" y="751"/>
                      </a:lnTo>
                      <a:lnTo>
                        <a:pt x="618" y="751"/>
                      </a:lnTo>
                      <a:lnTo>
                        <a:pt x="620" y="751"/>
                      </a:lnTo>
                      <a:lnTo>
                        <a:pt x="624" y="751"/>
                      </a:lnTo>
                      <a:lnTo>
                        <a:pt x="626" y="752"/>
                      </a:lnTo>
                      <a:lnTo>
                        <a:pt x="627" y="752"/>
                      </a:lnTo>
                      <a:lnTo>
                        <a:pt x="630" y="752"/>
                      </a:lnTo>
                      <a:lnTo>
                        <a:pt x="632" y="752"/>
                      </a:lnTo>
                      <a:lnTo>
                        <a:pt x="633" y="752"/>
                      </a:lnTo>
                      <a:lnTo>
                        <a:pt x="635" y="752"/>
                      </a:lnTo>
                      <a:lnTo>
                        <a:pt x="636" y="752"/>
                      </a:lnTo>
                      <a:lnTo>
                        <a:pt x="638" y="752"/>
                      </a:lnTo>
                      <a:lnTo>
                        <a:pt x="639" y="754"/>
                      </a:lnTo>
                      <a:lnTo>
                        <a:pt x="642" y="754"/>
                      </a:lnTo>
                      <a:lnTo>
                        <a:pt x="644" y="754"/>
                      </a:lnTo>
                      <a:lnTo>
                        <a:pt x="645" y="754"/>
                      </a:lnTo>
                      <a:lnTo>
                        <a:pt x="647" y="754"/>
                      </a:lnTo>
                      <a:lnTo>
                        <a:pt x="651" y="754"/>
                      </a:lnTo>
                      <a:lnTo>
                        <a:pt x="652" y="754"/>
                      </a:lnTo>
                      <a:lnTo>
                        <a:pt x="654" y="754"/>
                      </a:lnTo>
                      <a:lnTo>
                        <a:pt x="655" y="754"/>
                      </a:lnTo>
                      <a:lnTo>
                        <a:pt x="656" y="755"/>
                      </a:lnTo>
                      <a:lnTo>
                        <a:pt x="660" y="755"/>
                      </a:lnTo>
                      <a:lnTo>
                        <a:pt x="662" y="755"/>
                      </a:lnTo>
                      <a:lnTo>
                        <a:pt x="663" y="755"/>
                      </a:lnTo>
                      <a:lnTo>
                        <a:pt x="664" y="755"/>
                      </a:lnTo>
                      <a:lnTo>
                        <a:pt x="666" y="755"/>
                      </a:lnTo>
                      <a:lnTo>
                        <a:pt x="669" y="755"/>
                      </a:lnTo>
                      <a:lnTo>
                        <a:pt x="672" y="755"/>
                      </a:lnTo>
                      <a:lnTo>
                        <a:pt x="673" y="755"/>
                      </a:lnTo>
                      <a:lnTo>
                        <a:pt x="674" y="755"/>
                      </a:lnTo>
                      <a:lnTo>
                        <a:pt x="675" y="755"/>
                      </a:lnTo>
                      <a:lnTo>
                        <a:pt x="678" y="756"/>
                      </a:lnTo>
                      <a:lnTo>
                        <a:pt x="681" y="756"/>
                      </a:lnTo>
                      <a:lnTo>
                        <a:pt x="682" y="756"/>
                      </a:lnTo>
                      <a:lnTo>
                        <a:pt x="683" y="756"/>
                      </a:lnTo>
                      <a:lnTo>
                        <a:pt x="684" y="756"/>
                      </a:lnTo>
                      <a:lnTo>
                        <a:pt x="685" y="756"/>
                      </a:lnTo>
                      <a:lnTo>
                        <a:pt x="688" y="756"/>
                      </a:lnTo>
                      <a:lnTo>
                        <a:pt x="690" y="756"/>
                      </a:lnTo>
                      <a:lnTo>
                        <a:pt x="692" y="756"/>
                      </a:lnTo>
                      <a:lnTo>
                        <a:pt x="693" y="756"/>
                      </a:lnTo>
                      <a:lnTo>
                        <a:pt x="694" y="756"/>
                      </a:lnTo>
                      <a:lnTo>
                        <a:pt x="697" y="756"/>
                      </a:lnTo>
                      <a:lnTo>
                        <a:pt x="698" y="756"/>
                      </a:lnTo>
                      <a:lnTo>
                        <a:pt x="701" y="756"/>
                      </a:lnTo>
                      <a:lnTo>
                        <a:pt x="702" y="756"/>
                      </a:lnTo>
                      <a:lnTo>
                        <a:pt x="703" y="757"/>
                      </a:lnTo>
                      <a:lnTo>
                        <a:pt x="704" y="757"/>
                      </a:lnTo>
                      <a:lnTo>
                        <a:pt x="706" y="757"/>
                      </a:lnTo>
                      <a:lnTo>
                        <a:pt x="708" y="757"/>
                      </a:lnTo>
                      <a:lnTo>
                        <a:pt x="710" y="757"/>
                      </a:lnTo>
                      <a:lnTo>
                        <a:pt x="712" y="757"/>
                      </a:lnTo>
                      <a:lnTo>
                        <a:pt x="713" y="757"/>
                      </a:lnTo>
                      <a:lnTo>
                        <a:pt x="715" y="757"/>
                      </a:lnTo>
                      <a:lnTo>
                        <a:pt x="718" y="757"/>
                      </a:lnTo>
                      <a:lnTo>
                        <a:pt x="719" y="757"/>
                      </a:lnTo>
                      <a:lnTo>
                        <a:pt x="721" y="757"/>
                      </a:lnTo>
                      <a:lnTo>
                        <a:pt x="722" y="757"/>
                      </a:lnTo>
                      <a:lnTo>
                        <a:pt x="724" y="757"/>
                      </a:lnTo>
                      <a:lnTo>
                        <a:pt x="726" y="757"/>
                      </a:lnTo>
                      <a:lnTo>
                        <a:pt x="728" y="757"/>
                      </a:lnTo>
                      <a:lnTo>
                        <a:pt x="730" y="757"/>
                      </a:lnTo>
                      <a:lnTo>
                        <a:pt x="731" y="757"/>
                      </a:lnTo>
                      <a:lnTo>
                        <a:pt x="733" y="757"/>
                      </a:lnTo>
                      <a:lnTo>
                        <a:pt x="734" y="757"/>
                      </a:lnTo>
                      <a:lnTo>
                        <a:pt x="736" y="757"/>
                      </a:lnTo>
                      <a:lnTo>
                        <a:pt x="738" y="757"/>
                      </a:lnTo>
                      <a:lnTo>
                        <a:pt x="739" y="757"/>
                      </a:lnTo>
                      <a:lnTo>
                        <a:pt x="743" y="757"/>
                      </a:lnTo>
                      <a:lnTo>
                        <a:pt x="744" y="757"/>
                      </a:lnTo>
                      <a:lnTo>
                        <a:pt x="745" y="757"/>
                      </a:lnTo>
                      <a:lnTo>
                        <a:pt x="747" y="757"/>
                      </a:lnTo>
                      <a:lnTo>
                        <a:pt x="748" y="757"/>
                      </a:lnTo>
                      <a:lnTo>
                        <a:pt x="752" y="757"/>
                      </a:lnTo>
                      <a:lnTo>
                        <a:pt x="753" y="757"/>
                      </a:lnTo>
                      <a:lnTo>
                        <a:pt x="754" y="757"/>
                      </a:lnTo>
                      <a:lnTo>
                        <a:pt x="756" y="757"/>
                      </a:lnTo>
                      <a:lnTo>
                        <a:pt x="757" y="757"/>
                      </a:lnTo>
                      <a:lnTo>
                        <a:pt x="759" y="758"/>
                      </a:lnTo>
                      <a:lnTo>
                        <a:pt x="762" y="758"/>
                      </a:lnTo>
                      <a:lnTo>
                        <a:pt x="763" y="758"/>
                      </a:lnTo>
                      <a:lnTo>
                        <a:pt x="765" y="758"/>
                      </a:lnTo>
                      <a:lnTo>
                        <a:pt x="768" y="758"/>
                      </a:lnTo>
                      <a:lnTo>
                        <a:pt x="771" y="758"/>
                      </a:lnTo>
                      <a:lnTo>
                        <a:pt x="772" y="758"/>
                      </a:lnTo>
                      <a:lnTo>
                        <a:pt x="773" y="758"/>
                      </a:lnTo>
                      <a:lnTo>
                        <a:pt x="774" y="758"/>
                      </a:lnTo>
                      <a:lnTo>
                        <a:pt x="776" y="758"/>
                      </a:lnTo>
                      <a:lnTo>
                        <a:pt x="778" y="758"/>
                      </a:lnTo>
                      <a:lnTo>
                        <a:pt x="780" y="758"/>
                      </a:lnTo>
                      <a:lnTo>
                        <a:pt x="781" y="758"/>
                      </a:lnTo>
                      <a:lnTo>
                        <a:pt x="782" y="758"/>
                      </a:lnTo>
                      <a:lnTo>
                        <a:pt x="783" y="758"/>
                      </a:lnTo>
                      <a:lnTo>
                        <a:pt x="785" y="758"/>
                      </a:lnTo>
                      <a:lnTo>
                        <a:pt x="787" y="758"/>
                      </a:lnTo>
                      <a:lnTo>
                        <a:pt x="791" y="758"/>
                      </a:lnTo>
                      <a:lnTo>
                        <a:pt x="792" y="758"/>
                      </a:lnTo>
                      <a:lnTo>
                        <a:pt x="793" y="758"/>
                      </a:lnTo>
                      <a:lnTo>
                        <a:pt x="796" y="758"/>
                      </a:lnTo>
                      <a:lnTo>
                        <a:pt x="799" y="758"/>
                      </a:lnTo>
                      <a:lnTo>
                        <a:pt x="800" y="758"/>
                      </a:lnTo>
                      <a:lnTo>
                        <a:pt x="801" y="758"/>
                      </a:lnTo>
                      <a:lnTo>
                        <a:pt x="802" y="758"/>
                      </a:lnTo>
                      <a:lnTo>
                        <a:pt x="803" y="758"/>
                      </a:lnTo>
                      <a:lnTo>
                        <a:pt x="807" y="758"/>
                      </a:lnTo>
                      <a:lnTo>
                        <a:pt x="808" y="758"/>
                      </a:lnTo>
                      <a:lnTo>
                        <a:pt x="810" y="758"/>
                      </a:lnTo>
                      <a:lnTo>
                        <a:pt x="811" y="758"/>
                      </a:lnTo>
                      <a:lnTo>
                        <a:pt x="813" y="758"/>
                      </a:lnTo>
                      <a:lnTo>
                        <a:pt x="814" y="758"/>
                      </a:lnTo>
                      <a:lnTo>
                        <a:pt x="817" y="758"/>
                      </a:lnTo>
                      <a:lnTo>
                        <a:pt x="819" y="758"/>
                      </a:lnTo>
                      <a:lnTo>
                        <a:pt x="821" y="758"/>
                      </a:lnTo>
                      <a:lnTo>
                        <a:pt x="822" y="758"/>
                      </a:lnTo>
                      <a:lnTo>
                        <a:pt x="827" y="758"/>
                      </a:lnTo>
                      <a:lnTo>
                        <a:pt x="829" y="758"/>
                      </a:lnTo>
                      <a:lnTo>
                        <a:pt x="830" y="758"/>
                      </a:lnTo>
                      <a:lnTo>
                        <a:pt x="831" y="758"/>
                      </a:lnTo>
                      <a:lnTo>
                        <a:pt x="832" y="758"/>
                      </a:lnTo>
                      <a:lnTo>
                        <a:pt x="835" y="758"/>
                      </a:lnTo>
                      <a:lnTo>
                        <a:pt x="836" y="758"/>
                      </a:lnTo>
                      <a:lnTo>
                        <a:pt x="838" y="758"/>
                      </a:lnTo>
                      <a:lnTo>
                        <a:pt x="839" y="758"/>
                      </a:lnTo>
                      <a:lnTo>
                        <a:pt x="840" y="758"/>
                      </a:lnTo>
                      <a:lnTo>
                        <a:pt x="841" y="758"/>
                      </a:lnTo>
                      <a:lnTo>
                        <a:pt x="844" y="758"/>
                      </a:lnTo>
                      <a:lnTo>
                        <a:pt x="846" y="758"/>
                      </a:lnTo>
                      <a:lnTo>
                        <a:pt x="848" y="758"/>
                      </a:lnTo>
                      <a:lnTo>
                        <a:pt x="850" y="758"/>
                      </a:lnTo>
                      <a:lnTo>
                        <a:pt x="851" y="758"/>
                      </a:lnTo>
                      <a:lnTo>
                        <a:pt x="854" y="757"/>
                      </a:lnTo>
                      <a:lnTo>
                        <a:pt x="856" y="757"/>
                      </a:lnTo>
                      <a:lnTo>
                        <a:pt x="858" y="757"/>
                      </a:lnTo>
                      <a:lnTo>
                        <a:pt x="859" y="757"/>
                      </a:lnTo>
                      <a:lnTo>
                        <a:pt x="860" y="757"/>
                      </a:lnTo>
                      <a:lnTo>
                        <a:pt x="861" y="757"/>
                      </a:lnTo>
                      <a:lnTo>
                        <a:pt x="863" y="757"/>
                      </a:lnTo>
                      <a:lnTo>
                        <a:pt x="864" y="757"/>
                      </a:lnTo>
                      <a:lnTo>
                        <a:pt x="865" y="757"/>
                      </a:lnTo>
                      <a:lnTo>
                        <a:pt x="868" y="757"/>
                      </a:lnTo>
                      <a:lnTo>
                        <a:pt x="869" y="757"/>
                      </a:lnTo>
                      <a:lnTo>
                        <a:pt x="870" y="757"/>
                      </a:lnTo>
                      <a:lnTo>
                        <a:pt x="872" y="757"/>
                      </a:lnTo>
                      <a:lnTo>
                        <a:pt x="874" y="757"/>
                      </a:lnTo>
                      <a:lnTo>
                        <a:pt x="876" y="757"/>
                      </a:lnTo>
                      <a:lnTo>
                        <a:pt x="877" y="757"/>
                      </a:lnTo>
                      <a:lnTo>
                        <a:pt x="878" y="757"/>
                      </a:lnTo>
                      <a:lnTo>
                        <a:pt x="879" y="757"/>
                      </a:lnTo>
                      <a:lnTo>
                        <a:pt x="882" y="757"/>
                      </a:lnTo>
                      <a:lnTo>
                        <a:pt x="883" y="757"/>
                      </a:lnTo>
                      <a:lnTo>
                        <a:pt x="885" y="757"/>
                      </a:lnTo>
                      <a:lnTo>
                        <a:pt x="886" y="757"/>
                      </a:lnTo>
                      <a:lnTo>
                        <a:pt x="887" y="757"/>
                      </a:lnTo>
                      <a:lnTo>
                        <a:pt x="888" y="757"/>
                      </a:lnTo>
                      <a:lnTo>
                        <a:pt x="889" y="757"/>
                      </a:lnTo>
                      <a:lnTo>
                        <a:pt x="891" y="757"/>
                      </a:lnTo>
                      <a:lnTo>
                        <a:pt x="893" y="757"/>
                      </a:lnTo>
                      <a:lnTo>
                        <a:pt x="894" y="757"/>
                      </a:lnTo>
                      <a:lnTo>
                        <a:pt x="895" y="757"/>
                      </a:lnTo>
                      <a:lnTo>
                        <a:pt x="897" y="757"/>
                      </a:lnTo>
                      <a:lnTo>
                        <a:pt x="898" y="757"/>
                      </a:lnTo>
                      <a:lnTo>
                        <a:pt x="900" y="757"/>
                      </a:lnTo>
                      <a:lnTo>
                        <a:pt x="901" y="757"/>
                      </a:lnTo>
                      <a:lnTo>
                        <a:pt x="903" y="757"/>
                      </a:lnTo>
                      <a:lnTo>
                        <a:pt x="905" y="757"/>
                      </a:lnTo>
                      <a:lnTo>
                        <a:pt x="906" y="757"/>
                      </a:lnTo>
                      <a:lnTo>
                        <a:pt x="907" y="757"/>
                      </a:lnTo>
                      <a:lnTo>
                        <a:pt x="909" y="757"/>
                      </a:lnTo>
                      <a:lnTo>
                        <a:pt x="910" y="757"/>
                      </a:lnTo>
                      <a:lnTo>
                        <a:pt x="911" y="757"/>
                      </a:lnTo>
                      <a:lnTo>
                        <a:pt x="913" y="757"/>
                      </a:lnTo>
                      <a:lnTo>
                        <a:pt x="915" y="757"/>
                      </a:lnTo>
                      <a:lnTo>
                        <a:pt x="916" y="757"/>
                      </a:lnTo>
                      <a:lnTo>
                        <a:pt x="918" y="757"/>
                      </a:lnTo>
                      <a:lnTo>
                        <a:pt x="919" y="757"/>
                      </a:lnTo>
                      <a:lnTo>
                        <a:pt x="920" y="757"/>
                      </a:lnTo>
                      <a:lnTo>
                        <a:pt x="921" y="757"/>
                      </a:lnTo>
                      <a:lnTo>
                        <a:pt x="922" y="757"/>
                      </a:lnTo>
                      <a:lnTo>
                        <a:pt x="925" y="757"/>
                      </a:lnTo>
                      <a:lnTo>
                        <a:pt x="926" y="757"/>
                      </a:lnTo>
                      <a:lnTo>
                        <a:pt x="928" y="757"/>
                      </a:lnTo>
                      <a:lnTo>
                        <a:pt x="929" y="757"/>
                      </a:lnTo>
                      <a:lnTo>
                        <a:pt x="930" y="757"/>
                      </a:lnTo>
                      <a:lnTo>
                        <a:pt x="931" y="757"/>
                      </a:lnTo>
                      <a:lnTo>
                        <a:pt x="933" y="757"/>
                      </a:lnTo>
                      <a:lnTo>
                        <a:pt x="934" y="757"/>
                      </a:lnTo>
                      <a:lnTo>
                        <a:pt x="935" y="757"/>
                      </a:lnTo>
                      <a:lnTo>
                        <a:pt x="938" y="757"/>
                      </a:lnTo>
                      <a:lnTo>
                        <a:pt x="939" y="757"/>
                      </a:lnTo>
                      <a:lnTo>
                        <a:pt x="941" y="757"/>
                      </a:lnTo>
                      <a:lnTo>
                        <a:pt x="942" y="757"/>
                      </a:lnTo>
                      <a:lnTo>
                        <a:pt x="943" y="757"/>
                      </a:lnTo>
                      <a:lnTo>
                        <a:pt x="946" y="757"/>
                      </a:lnTo>
                      <a:lnTo>
                        <a:pt x="947" y="757"/>
                      </a:lnTo>
                      <a:lnTo>
                        <a:pt x="948" y="757"/>
                      </a:lnTo>
                      <a:lnTo>
                        <a:pt x="949" y="757"/>
                      </a:lnTo>
                      <a:lnTo>
                        <a:pt x="951" y="757"/>
                      </a:lnTo>
                      <a:lnTo>
                        <a:pt x="952" y="757"/>
                      </a:lnTo>
                      <a:lnTo>
                        <a:pt x="953" y="757"/>
                      </a:lnTo>
                      <a:lnTo>
                        <a:pt x="955" y="757"/>
                      </a:lnTo>
                      <a:lnTo>
                        <a:pt x="956" y="757"/>
                      </a:lnTo>
                      <a:lnTo>
                        <a:pt x="957" y="757"/>
                      </a:lnTo>
                      <a:lnTo>
                        <a:pt x="958" y="757"/>
                      </a:lnTo>
                      <a:lnTo>
                        <a:pt x="959" y="757"/>
                      </a:lnTo>
                      <a:lnTo>
                        <a:pt x="961" y="757"/>
                      </a:lnTo>
                      <a:lnTo>
                        <a:pt x="962" y="757"/>
                      </a:lnTo>
                      <a:lnTo>
                        <a:pt x="965" y="757"/>
                      </a:lnTo>
                      <a:lnTo>
                        <a:pt x="967" y="757"/>
                      </a:lnTo>
                      <a:lnTo>
                        <a:pt x="969" y="757"/>
                      </a:lnTo>
                      <a:lnTo>
                        <a:pt x="970" y="757"/>
                      </a:lnTo>
                      <a:lnTo>
                        <a:pt x="972" y="757"/>
                      </a:lnTo>
                      <a:lnTo>
                        <a:pt x="974" y="757"/>
                      </a:lnTo>
                      <a:lnTo>
                        <a:pt x="975" y="757"/>
                      </a:lnTo>
                      <a:lnTo>
                        <a:pt x="976" y="757"/>
                      </a:lnTo>
                      <a:lnTo>
                        <a:pt x="977" y="757"/>
                      </a:lnTo>
                      <a:lnTo>
                        <a:pt x="978" y="757"/>
                      </a:lnTo>
                      <a:lnTo>
                        <a:pt x="979" y="757"/>
                      </a:lnTo>
                      <a:lnTo>
                        <a:pt x="980" y="757"/>
                      </a:lnTo>
                      <a:lnTo>
                        <a:pt x="983" y="757"/>
                      </a:lnTo>
                      <a:lnTo>
                        <a:pt x="984" y="757"/>
                      </a:lnTo>
                      <a:lnTo>
                        <a:pt x="985" y="757"/>
                      </a:lnTo>
                      <a:lnTo>
                        <a:pt x="986" y="757"/>
                      </a:lnTo>
                      <a:lnTo>
                        <a:pt x="987" y="757"/>
                      </a:lnTo>
                      <a:lnTo>
                        <a:pt x="989" y="757"/>
                      </a:lnTo>
                      <a:lnTo>
                        <a:pt x="990" y="756"/>
                      </a:lnTo>
                      <a:lnTo>
                        <a:pt x="992" y="756"/>
                      </a:lnTo>
                      <a:lnTo>
                        <a:pt x="994" y="756"/>
                      </a:lnTo>
                      <a:lnTo>
                        <a:pt x="995" y="756"/>
                      </a:lnTo>
                      <a:lnTo>
                        <a:pt x="996" y="756"/>
                      </a:lnTo>
                      <a:lnTo>
                        <a:pt x="997" y="756"/>
                      </a:lnTo>
                      <a:lnTo>
                        <a:pt x="998" y="756"/>
                      </a:lnTo>
                      <a:lnTo>
                        <a:pt x="1000" y="756"/>
                      </a:lnTo>
                      <a:lnTo>
                        <a:pt x="1003" y="756"/>
                      </a:lnTo>
                      <a:lnTo>
                        <a:pt x="1004" y="756"/>
                      </a:lnTo>
                      <a:lnTo>
                        <a:pt x="1005" y="756"/>
                      </a:lnTo>
                      <a:lnTo>
                        <a:pt x="1006" y="756"/>
                      </a:lnTo>
                      <a:lnTo>
                        <a:pt x="1007" y="756"/>
                      </a:lnTo>
                      <a:lnTo>
                        <a:pt x="1008" y="756"/>
                      </a:lnTo>
                      <a:lnTo>
                        <a:pt x="1009" y="756"/>
                      </a:lnTo>
                      <a:lnTo>
                        <a:pt x="1011" y="756"/>
                      </a:lnTo>
                      <a:lnTo>
                        <a:pt x="1012" y="756"/>
                      </a:lnTo>
                      <a:lnTo>
                        <a:pt x="1014" y="756"/>
                      </a:lnTo>
                      <a:lnTo>
                        <a:pt x="1015" y="756"/>
                      </a:lnTo>
                      <a:lnTo>
                        <a:pt x="1016" y="756"/>
                      </a:lnTo>
                      <a:lnTo>
                        <a:pt x="1017" y="756"/>
                      </a:lnTo>
                      <a:lnTo>
                        <a:pt x="1018" y="756"/>
                      </a:lnTo>
                      <a:lnTo>
                        <a:pt x="1020" y="756"/>
                      </a:lnTo>
                      <a:lnTo>
                        <a:pt x="1021" y="756"/>
                      </a:lnTo>
                      <a:lnTo>
                        <a:pt x="1022" y="756"/>
                      </a:lnTo>
                      <a:lnTo>
                        <a:pt x="1023" y="756"/>
                      </a:lnTo>
                      <a:lnTo>
                        <a:pt x="1024" y="756"/>
                      </a:lnTo>
                      <a:lnTo>
                        <a:pt x="1025" y="756"/>
                      </a:lnTo>
                      <a:lnTo>
                        <a:pt x="1026" y="756"/>
                      </a:lnTo>
                      <a:lnTo>
                        <a:pt x="1025" y="756"/>
                      </a:lnTo>
                      <a:lnTo>
                        <a:pt x="1026" y="756"/>
                      </a:lnTo>
                      <a:lnTo>
                        <a:pt x="1027" y="756"/>
                      </a:lnTo>
                      <a:lnTo>
                        <a:pt x="1029" y="756"/>
                      </a:lnTo>
                      <a:lnTo>
                        <a:pt x="1030" y="756"/>
                      </a:lnTo>
                      <a:lnTo>
                        <a:pt x="1031" y="756"/>
                      </a:lnTo>
                      <a:lnTo>
                        <a:pt x="1032" y="756"/>
                      </a:lnTo>
                      <a:lnTo>
                        <a:pt x="1033" y="756"/>
                      </a:lnTo>
                      <a:lnTo>
                        <a:pt x="1032" y="756"/>
                      </a:lnTo>
                      <a:lnTo>
                        <a:pt x="1033" y="756"/>
                      </a:lnTo>
                      <a:lnTo>
                        <a:pt x="1034" y="756"/>
                      </a:lnTo>
                      <a:lnTo>
                        <a:pt x="1035" y="756"/>
                      </a:lnTo>
                      <a:lnTo>
                        <a:pt x="1036" y="756"/>
                      </a:lnTo>
                      <a:lnTo>
                        <a:pt x="1035" y="756"/>
                      </a:lnTo>
                      <a:lnTo>
                        <a:pt x="1036" y="756"/>
                      </a:lnTo>
                      <a:lnTo>
                        <a:pt x="1037" y="756"/>
                      </a:lnTo>
                      <a:lnTo>
                        <a:pt x="1039" y="756"/>
                      </a:lnTo>
                      <a:lnTo>
                        <a:pt x="1041" y="756"/>
                      </a:lnTo>
                      <a:lnTo>
                        <a:pt x="1042" y="756"/>
                      </a:lnTo>
                      <a:lnTo>
                        <a:pt x="1043" y="756"/>
                      </a:lnTo>
                      <a:lnTo>
                        <a:pt x="1044" y="756"/>
                      </a:lnTo>
                      <a:lnTo>
                        <a:pt x="1045" y="756"/>
                      </a:lnTo>
                      <a:lnTo>
                        <a:pt x="1044" y="756"/>
                      </a:lnTo>
                      <a:lnTo>
                        <a:pt x="1045" y="756"/>
                      </a:lnTo>
                      <a:lnTo>
                        <a:pt x="1046" y="756"/>
                      </a:lnTo>
                      <a:lnTo>
                        <a:pt x="1045" y="756"/>
                      </a:lnTo>
                      <a:lnTo>
                        <a:pt x="1046" y="756"/>
                      </a:lnTo>
                      <a:lnTo>
                        <a:pt x="1048" y="756"/>
                      </a:lnTo>
                      <a:lnTo>
                        <a:pt x="1046" y="756"/>
                      </a:lnTo>
                      <a:lnTo>
                        <a:pt x="1048" y="756"/>
                      </a:lnTo>
                      <a:lnTo>
                        <a:pt x="1050" y="756"/>
                      </a:lnTo>
                      <a:lnTo>
                        <a:pt x="1051" y="756"/>
                      </a:lnTo>
                      <a:lnTo>
                        <a:pt x="1052" y="756"/>
                      </a:lnTo>
                      <a:lnTo>
                        <a:pt x="1053" y="756"/>
                      </a:lnTo>
                      <a:lnTo>
                        <a:pt x="1054" y="756"/>
                      </a:lnTo>
                      <a:lnTo>
                        <a:pt x="1053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38" name="Oval 49"/>
            <p:cNvSpPr>
              <a:spLocks noChangeArrowheads="1"/>
            </p:cNvSpPr>
            <p:nvPr/>
          </p:nvSpPr>
          <p:spPr bwMode="auto">
            <a:xfrm>
              <a:off x="1200" y="273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2895600" y="64008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/>
              <a:t>Time delay</a:t>
            </a:r>
          </a:p>
        </p:txBody>
      </p: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2590800" y="4689475"/>
            <a:ext cx="2209800" cy="1787525"/>
            <a:chOff x="960" y="2570"/>
            <a:chExt cx="1392" cy="1126"/>
          </a:xfrm>
        </p:grpSpPr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960" y="2570"/>
              <a:ext cx="1392" cy="112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1026" y="2620"/>
              <a:ext cx="1260" cy="1010"/>
              <a:chOff x="1899" y="2168"/>
              <a:chExt cx="1347" cy="1067"/>
            </a:xfrm>
          </p:grpSpPr>
          <p:sp>
            <p:nvSpPr>
              <p:cNvPr id="55" name="Line 29"/>
              <p:cNvSpPr>
                <a:spLocks noChangeShapeType="1"/>
              </p:cNvSpPr>
              <p:nvPr/>
            </p:nvSpPr>
            <p:spPr bwMode="auto">
              <a:xfrm>
                <a:off x="1899" y="3234"/>
                <a:ext cx="134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30"/>
              <p:cNvSpPr>
                <a:spLocks/>
              </p:cNvSpPr>
              <p:nvPr/>
            </p:nvSpPr>
            <p:spPr bwMode="auto">
              <a:xfrm>
                <a:off x="1899" y="2168"/>
                <a:ext cx="1" cy="1066"/>
              </a:xfrm>
              <a:custGeom>
                <a:avLst/>
                <a:gdLst>
                  <a:gd name="T0" fmla="*/ 0 w 1"/>
                  <a:gd name="T1" fmla="*/ 924 h 924"/>
                  <a:gd name="T2" fmla="*/ 0 w 1"/>
                  <a:gd name="T3" fmla="*/ 0 h 924"/>
                  <a:gd name="T4" fmla="*/ 0 w 1"/>
                  <a:gd name="T5" fmla="*/ 21 h 9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924"/>
                  <a:gd name="T11" fmla="*/ 1 w 1"/>
                  <a:gd name="T12" fmla="*/ 924 h 9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924">
                    <a:moveTo>
                      <a:pt x="0" y="924"/>
                    </a:moveTo>
                    <a:lnTo>
                      <a:pt x="0" y="0"/>
                    </a:lnTo>
                    <a:lnTo>
                      <a:pt x="0" y="2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7" name="Line 31"/>
              <p:cNvSpPr>
                <a:spLocks noChangeShapeType="1"/>
              </p:cNvSpPr>
              <p:nvPr/>
            </p:nvSpPr>
            <p:spPr bwMode="auto">
              <a:xfrm>
                <a:off x="1899" y="2168"/>
                <a:ext cx="134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2"/>
              <p:cNvSpPr>
                <a:spLocks noChangeShapeType="1"/>
              </p:cNvSpPr>
              <p:nvPr/>
            </p:nvSpPr>
            <p:spPr bwMode="auto">
              <a:xfrm flipV="1">
                <a:off x="3245" y="2168"/>
                <a:ext cx="1" cy="10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3"/>
              <p:cNvSpPr>
                <a:spLocks noChangeShapeType="1"/>
              </p:cNvSpPr>
              <p:nvPr/>
            </p:nvSpPr>
            <p:spPr bwMode="auto">
              <a:xfrm>
                <a:off x="1899" y="2170"/>
                <a:ext cx="134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34"/>
              <p:cNvSpPr>
                <a:spLocks/>
              </p:cNvSpPr>
              <p:nvPr/>
            </p:nvSpPr>
            <p:spPr bwMode="auto">
              <a:xfrm>
                <a:off x="2019" y="2168"/>
                <a:ext cx="1001" cy="895"/>
              </a:xfrm>
              <a:custGeom>
                <a:avLst/>
                <a:gdLst>
                  <a:gd name="T0" fmla="*/ 7 w 1001"/>
                  <a:gd name="T1" fmla="*/ 891 h 895"/>
                  <a:gd name="T2" fmla="*/ 15 w 1001"/>
                  <a:gd name="T3" fmla="*/ 891 h 895"/>
                  <a:gd name="T4" fmla="*/ 22 w 1001"/>
                  <a:gd name="T5" fmla="*/ 888 h 895"/>
                  <a:gd name="T6" fmla="*/ 31 w 1001"/>
                  <a:gd name="T7" fmla="*/ 888 h 895"/>
                  <a:gd name="T8" fmla="*/ 39 w 1001"/>
                  <a:gd name="T9" fmla="*/ 890 h 895"/>
                  <a:gd name="T10" fmla="*/ 48 w 1001"/>
                  <a:gd name="T11" fmla="*/ 895 h 895"/>
                  <a:gd name="T12" fmla="*/ 56 w 1001"/>
                  <a:gd name="T13" fmla="*/ 892 h 895"/>
                  <a:gd name="T14" fmla="*/ 69 w 1001"/>
                  <a:gd name="T15" fmla="*/ 893 h 895"/>
                  <a:gd name="T16" fmla="*/ 80 w 1001"/>
                  <a:gd name="T17" fmla="*/ 584 h 895"/>
                  <a:gd name="T18" fmla="*/ 90 w 1001"/>
                  <a:gd name="T19" fmla="*/ 0 h 895"/>
                  <a:gd name="T20" fmla="*/ 100 w 1001"/>
                  <a:gd name="T21" fmla="*/ 79 h 895"/>
                  <a:gd name="T22" fmla="*/ 113 w 1001"/>
                  <a:gd name="T23" fmla="*/ 125 h 895"/>
                  <a:gd name="T24" fmla="*/ 123 w 1001"/>
                  <a:gd name="T25" fmla="*/ 157 h 895"/>
                  <a:gd name="T26" fmla="*/ 135 w 1001"/>
                  <a:gd name="T27" fmla="*/ 199 h 895"/>
                  <a:gd name="T28" fmla="*/ 148 w 1001"/>
                  <a:gd name="T29" fmla="*/ 246 h 895"/>
                  <a:gd name="T30" fmla="*/ 159 w 1001"/>
                  <a:gd name="T31" fmla="*/ 280 h 895"/>
                  <a:gd name="T32" fmla="*/ 175 w 1001"/>
                  <a:gd name="T33" fmla="*/ 312 h 895"/>
                  <a:gd name="T34" fmla="*/ 187 w 1001"/>
                  <a:gd name="T35" fmla="*/ 348 h 895"/>
                  <a:gd name="T36" fmla="*/ 200 w 1001"/>
                  <a:gd name="T37" fmla="*/ 386 h 895"/>
                  <a:gd name="T38" fmla="*/ 216 w 1001"/>
                  <a:gd name="T39" fmla="*/ 422 h 895"/>
                  <a:gd name="T40" fmla="*/ 228 w 1001"/>
                  <a:gd name="T41" fmla="*/ 450 h 895"/>
                  <a:gd name="T42" fmla="*/ 245 w 1001"/>
                  <a:gd name="T43" fmla="*/ 490 h 895"/>
                  <a:gd name="T44" fmla="*/ 256 w 1001"/>
                  <a:gd name="T45" fmla="*/ 522 h 895"/>
                  <a:gd name="T46" fmla="*/ 274 w 1001"/>
                  <a:gd name="T47" fmla="*/ 551 h 895"/>
                  <a:gd name="T48" fmla="*/ 289 w 1001"/>
                  <a:gd name="T49" fmla="*/ 581 h 895"/>
                  <a:gd name="T50" fmla="*/ 305 w 1001"/>
                  <a:gd name="T51" fmla="*/ 597 h 895"/>
                  <a:gd name="T52" fmla="*/ 321 w 1001"/>
                  <a:gd name="T53" fmla="*/ 631 h 895"/>
                  <a:gd name="T54" fmla="*/ 337 w 1001"/>
                  <a:gd name="T55" fmla="*/ 646 h 895"/>
                  <a:gd name="T56" fmla="*/ 354 w 1001"/>
                  <a:gd name="T57" fmla="*/ 666 h 895"/>
                  <a:gd name="T58" fmla="*/ 370 w 1001"/>
                  <a:gd name="T59" fmla="*/ 687 h 895"/>
                  <a:gd name="T60" fmla="*/ 388 w 1001"/>
                  <a:gd name="T61" fmla="*/ 709 h 895"/>
                  <a:gd name="T62" fmla="*/ 405 w 1001"/>
                  <a:gd name="T63" fmla="*/ 725 h 895"/>
                  <a:gd name="T64" fmla="*/ 423 w 1001"/>
                  <a:gd name="T65" fmla="*/ 748 h 895"/>
                  <a:gd name="T66" fmla="*/ 441 w 1001"/>
                  <a:gd name="T67" fmla="*/ 766 h 895"/>
                  <a:gd name="T68" fmla="*/ 461 w 1001"/>
                  <a:gd name="T69" fmla="*/ 784 h 895"/>
                  <a:gd name="T70" fmla="*/ 481 w 1001"/>
                  <a:gd name="T71" fmla="*/ 796 h 895"/>
                  <a:gd name="T72" fmla="*/ 501 w 1001"/>
                  <a:gd name="T73" fmla="*/ 810 h 895"/>
                  <a:gd name="T74" fmla="*/ 520 w 1001"/>
                  <a:gd name="T75" fmla="*/ 818 h 895"/>
                  <a:gd name="T76" fmla="*/ 540 w 1001"/>
                  <a:gd name="T77" fmla="*/ 830 h 895"/>
                  <a:gd name="T78" fmla="*/ 560 w 1001"/>
                  <a:gd name="T79" fmla="*/ 845 h 895"/>
                  <a:gd name="T80" fmla="*/ 582 w 1001"/>
                  <a:gd name="T81" fmla="*/ 848 h 895"/>
                  <a:gd name="T82" fmla="*/ 603 w 1001"/>
                  <a:gd name="T83" fmla="*/ 851 h 895"/>
                  <a:gd name="T84" fmla="*/ 620 w 1001"/>
                  <a:gd name="T85" fmla="*/ 865 h 895"/>
                  <a:gd name="T86" fmla="*/ 644 w 1001"/>
                  <a:gd name="T87" fmla="*/ 863 h 895"/>
                  <a:gd name="T88" fmla="*/ 659 w 1001"/>
                  <a:gd name="T89" fmla="*/ 871 h 895"/>
                  <a:gd name="T90" fmla="*/ 681 w 1001"/>
                  <a:gd name="T91" fmla="*/ 873 h 895"/>
                  <a:gd name="T92" fmla="*/ 701 w 1001"/>
                  <a:gd name="T93" fmla="*/ 870 h 895"/>
                  <a:gd name="T94" fmla="*/ 723 w 1001"/>
                  <a:gd name="T95" fmla="*/ 876 h 895"/>
                  <a:gd name="T96" fmla="*/ 742 w 1001"/>
                  <a:gd name="T97" fmla="*/ 874 h 895"/>
                  <a:gd name="T98" fmla="*/ 762 w 1001"/>
                  <a:gd name="T99" fmla="*/ 877 h 895"/>
                  <a:gd name="T100" fmla="*/ 782 w 1001"/>
                  <a:gd name="T101" fmla="*/ 878 h 895"/>
                  <a:gd name="T102" fmla="*/ 800 w 1001"/>
                  <a:gd name="T103" fmla="*/ 876 h 895"/>
                  <a:gd name="T104" fmla="*/ 818 w 1001"/>
                  <a:gd name="T105" fmla="*/ 877 h 895"/>
                  <a:gd name="T106" fmla="*/ 838 w 1001"/>
                  <a:gd name="T107" fmla="*/ 885 h 895"/>
                  <a:gd name="T108" fmla="*/ 857 w 1001"/>
                  <a:gd name="T109" fmla="*/ 882 h 895"/>
                  <a:gd name="T110" fmla="*/ 875 w 1001"/>
                  <a:gd name="T111" fmla="*/ 880 h 895"/>
                  <a:gd name="T112" fmla="*/ 892 w 1001"/>
                  <a:gd name="T113" fmla="*/ 881 h 895"/>
                  <a:gd name="T114" fmla="*/ 911 w 1001"/>
                  <a:gd name="T115" fmla="*/ 884 h 895"/>
                  <a:gd name="T116" fmla="*/ 929 w 1001"/>
                  <a:gd name="T117" fmla="*/ 888 h 895"/>
                  <a:gd name="T118" fmla="*/ 945 w 1001"/>
                  <a:gd name="T119" fmla="*/ 886 h 895"/>
                  <a:gd name="T120" fmla="*/ 960 w 1001"/>
                  <a:gd name="T121" fmla="*/ 883 h 895"/>
                  <a:gd name="T122" fmla="*/ 975 w 1001"/>
                  <a:gd name="T123" fmla="*/ 881 h 895"/>
                  <a:gd name="T124" fmla="*/ 992 w 1001"/>
                  <a:gd name="T125" fmla="*/ 885 h 8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01"/>
                  <a:gd name="T190" fmla="*/ 0 h 895"/>
                  <a:gd name="T191" fmla="*/ 1001 w 1001"/>
                  <a:gd name="T192" fmla="*/ 895 h 8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01" h="895">
                    <a:moveTo>
                      <a:pt x="0" y="886"/>
                    </a:moveTo>
                    <a:lnTo>
                      <a:pt x="2" y="888"/>
                    </a:lnTo>
                    <a:lnTo>
                      <a:pt x="2" y="886"/>
                    </a:lnTo>
                    <a:lnTo>
                      <a:pt x="2" y="884"/>
                    </a:lnTo>
                    <a:lnTo>
                      <a:pt x="2" y="883"/>
                    </a:lnTo>
                    <a:lnTo>
                      <a:pt x="2" y="888"/>
                    </a:lnTo>
                    <a:lnTo>
                      <a:pt x="3" y="888"/>
                    </a:lnTo>
                    <a:lnTo>
                      <a:pt x="4" y="888"/>
                    </a:lnTo>
                    <a:lnTo>
                      <a:pt x="5" y="888"/>
                    </a:lnTo>
                    <a:lnTo>
                      <a:pt x="6" y="890"/>
                    </a:lnTo>
                    <a:lnTo>
                      <a:pt x="7" y="891"/>
                    </a:lnTo>
                    <a:lnTo>
                      <a:pt x="7" y="890"/>
                    </a:lnTo>
                    <a:lnTo>
                      <a:pt x="8" y="890"/>
                    </a:lnTo>
                    <a:lnTo>
                      <a:pt x="8" y="891"/>
                    </a:lnTo>
                    <a:lnTo>
                      <a:pt x="9" y="893"/>
                    </a:lnTo>
                    <a:lnTo>
                      <a:pt x="9" y="895"/>
                    </a:lnTo>
                    <a:lnTo>
                      <a:pt x="11" y="895"/>
                    </a:lnTo>
                    <a:lnTo>
                      <a:pt x="12" y="893"/>
                    </a:lnTo>
                    <a:lnTo>
                      <a:pt x="13" y="891"/>
                    </a:lnTo>
                    <a:lnTo>
                      <a:pt x="13" y="890"/>
                    </a:lnTo>
                    <a:lnTo>
                      <a:pt x="14" y="890"/>
                    </a:lnTo>
                    <a:lnTo>
                      <a:pt x="15" y="891"/>
                    </a:lnTo>
                    <a:lnTo>
                      <a:pt x="15" y="890"/>
                    </a:lnTo>
                    <a:lnTo>
                      <a:pt x="15" y="891"/>
                    </a:lnTo>
                    <a:lnTo>
                      <a:pt x="17" y="891"/>
                    </a:lnTo>
                    <a:lnTo>
                      <a:pt x="18" y="891"/>
                    </a:lnTo>
                    <a:lnTo>
                      <a:pt x="19" y="891"/>
                    </a:lnTo>
                    <a:lnTo>
                      <a:pt x="19" y="893"/>
                    </a:lnTo>
                    <a:lnTo>
                      <a:pt x="19" y="892"/>
                    </a:lnTo>
                    <a:lnTo>
                      <a:pt x="21" y="891"/>
                    </a:lnTo>
                    <a:lnTo>
                      <a:pt x="21" y="889"/>
                    </a:lnTo>
                    <a:lnTo>
                      <a:pt x="22" y="890"/>
                    </a:lnTo>
                    <a:lnTo>
                      <a:pt x="22" y="888"/>
                    </a:lnTo>
                    <a:lnTo>
                      <a:pt x="22" y="885"/>
                    </a:lnTo>
                    <a:lnTo>
                      <a:pt x="23" y="886"/>
                    </a:lnTo>
                    <a:lnTo>
                      <a:pt x="22" y="888"/>
                    </a:lnTo>
                    <a:lnTo>
                      <a:pt x="24" y="889"/>
                    </a:lnTo>
                    <a:lnTo>
                      <a:pt x="25" y="888"/>
                    </a:lnTo>
                    <a:lnTo>
                      <a:pt x="26" y="886"/>
                    </a:lnTo>
                    <a:lnTo>
                      <a:pt x="27" y="888"/>
                    </a:lnTo>
                    <a:lnTo>
                      <a:pt x="28" y="889"/>
                    </a:lnTo>
                    <a:lnTo>
                      <a:pt x="30" y="890"/>
                    </a:lnTo>
                    <a:lnTo>
                      <a:pt x="30" y="888"/>
                    </a:lnTo>
                    <a:lnTo>
                      <a:pt x="31" y="888"/>
                    </a:lnTo>
                    <a:lnTo>
                      <a:pt x="31" y="890"/>
                    </a:lnTo>
                    <a:lnTo>
                      <a:pt x="32" y="890"/>
                    </a:lnTo>
                    <a:lnTo>
                      <a:pt x="32" y="892"/>
                    </a:lnTo>
                    <a:lnTo>
                      <a:pt x="32" y="893"/>
                    </a:lnTo>
                    <a:lnTo>
                      <a:pt x="33" y="892"/>
                    </a:lnTo>
                    <a:lnTo>
                      <a:pt x="32" y="891"/>
                    </a:lnTo>
                    <a:lnTo>
                      <a:pt x="33" y="891"/>
                    </a:lnTo>
                    <a:lnTo>
                      <a:pt x="34" y="891"/>
                    </a:lnTo>
                    <a:lnTo>
                      <a:pt x="35" y="890"/>
                    </a:lnTo>
                    <a:lnTo>
                      <a:pt x="37" y="890"/>
                    </a:lnTo>
                    <a:lnTo>
                      <a:pt x="39" y="890"/>
                    </a:lnTo>
                    <a:lnTo>
                      <a:pt x="40" y="890"/>
                    </a:lnTo>
                    <a:lnTo>
                      <a:pt x="41" y="890"/>
                    </a:lnTo>
                    <a:lnTo>
                      <a:pt x="41" y="891"/>
                    </a:lnTo>
                    <a:lnTo>
                      <a:pt x="42" y="891"/>
                    </a:lnTo>
                    <a:lnTo>
                      <a:pt x="42" y="892"/>
                    </a:lnTo>
                    <a:lnTo>
                      <a:pt x="42" y="891"/>
                    </a:lnTo>
                    <a:lnTo>
                      <a:pt x="43" y="890"/>
                    </a:lnTo>
                    <a:lnTo>
                      <a:pt x="44" y="890"/>
                    </a:lnTo>
                    <a:lnTo>
                      <a:pt x="44" y="892"/>
                    </a:lnTo>
                    <a:lnTo>
                      <a:pt x="45" y="893"/>
                    </a:lnTo>
                    <a:lnTo>
                      <a:pt x="48" y="895"/>
                    </a:lnTo>
                    <a:lnTo>
                      <a:pt x="48" y="893"/>
                    </a:lnTo>
                    <a:lnTo>
                      <a:pt x="49" y="893"/>
                    </a:lnTo>
                    <a:lnTo>
                      <a:pt x="49" y="895"/>
                    </a:lnTo>
                    <a:lnTo>
                      <a:pt x="50" y="892"/>
                    </a:lnTo>
                    <a:lnTo>
                      <a:pt x="51" y="895"/>
                    </a:lnTo>
                    <a:lnTo>
                      <a:pt x="51" y="893"/>
                    </a:lnTo>
                    <a:lnTo>
                      <a:pt x="52" y="891"/>
                    </a:lnTo>
                    <a:lnTo>
                      <a:pt x="52" y="893"/>
                    </a:lnTo>
                    <a:lnTo>
                      <a:pt x="54" y="893"/>
                    </a:lnTo>
                    <a:lnTo>
                      <a:pt x="54" y="892"/>
                    </a:lnTo>
                    <a:lnTo>
                      <a:pt x="56" y="892"/>
                    </a:lnTo>
                    <a:lnTo>
                      <a:pt x="58" y="893"/>
                    </a:lnTo>
                    <a:lnTo>
                      <a:pt x="59" y="892"/>
                    </a:lnTo>
                    <a:lnTo>
                      <a:pt x="60" y="891"/>
                    </a:lnTo>
                    <a:lnTo>
                      <a:pt x="60" y="892"/>
                    </a:lnTo>
                    <a:lnTo>
                      <a:pt x="61" y="892"/>
                    </a:lnTo>
                    <a:lnTo>
                      <a:pt x="61" y="891"/>
                    </a:lnTo>
                    <a:lnTo>
                      <a:pt x="62" y="892"/>
                    </a:lnTo>
                    <a:lnTo>
                      <a:pt x="63" y="892"/>
                    </a:lnTo>
                    <a:lnTo>
                      <a:pt x="65" y="892"/>
                    </a:lnTo>
                    <a:lnTo>
                      <a:pt x="69" y="892"/>
                    </a:lnTo>
                    <a:lnTo>
                      <a:pt x="69" y="893"/>
                    </a:lnTo>
                    <a:lnTo>
                      <a:pt x="70" y="893"/>
                    </a:lnTo>
                    <a:lnTo>
                      <a:pt x="71" y="892"/>
                    </a:lnTo>
                    <a:lnTo>
                      <a:pt x="71" y="890"/>
                    </a:lnTo>
                    <a:lnTo>
                      <a:pt x="72" y="889"/>
                    </a:lnTo>
                    <a:lnTo>
                      <a:pt x="73" y="889"/>
                    </a:lnTo>
                    <a:lnTo>
                      <a:pt x="76" y="883"/>
                    </a:lnTo>
                    <a:lnTo>
                      <a:pt x="77" y="871"/>
                    </a:lnTo>
                    <a:lnTo>
                      <a:pt x="77" y="847"/>
                    </a:lnTo>
                    <a:lnTo>
                      <a:pt x="78" y="801"/>
                    </a:lnTo>
                    <a:lnTo>
                      <a:pt x="79" y="717"/>
                    </a:lnTo>
                    <a:lnTo>
                      <a:pt x="80" y="584"/>
                    </a:lnTo>
                    <a:lnTo>
                      <a:pt x="80" y="424"/>
                    </a:lnTo>
                    <a:lnTo>
                      <a:pt x="81" y="265"/>
                    </a:lnTo>
                    <a:lnTo>
                      <a:pt x="81" y="134"/>
                    </a:lnTo>
                    <a:lnTo>
                      <a:pt x="81" y="58"/>
                    </a:lnTo>
                    <a:lnTo>
                      <a:pt x="83" y="29"/>
                    </a:lnTo>
                    <a:lnTo>
                      <a:pt x="85" y="25"/>
                    </a:lnTo>
                    <a:lnTo>
                      <a:pt x="87" y="25"/>
                    </a:lnTo>
                    <a:lnTo>
                      <a:pt x="87" y="21"/>
                    </a:lnTo>
                    <a:lnTo>
                      <a:pt x="89" y="15"/>
                    </a:lnTo>
                    <a:lnTo>
                      <a:pt x="90" y="5"/>
                    </a:lnTo>
                    <a:lnTo>
                      <a:pt x="90" y="0"/>
                    </a:lnTo>
                    <a:lnTo>
                      <a:pt x="91" y="3"/>
                    </a:lnTo>
                    <a:lnTo>
                      <a:pt x="91" y="7"/>
                    </a:lnTo>
                    <a:lnTo>
                      <a:pt x="93" y="13"/>
                    </a:lnTo>
                    <a:lnTo>
                      <a:pt x="93" y="23"/>
                    </a:lnTo>
                    <a:lnTo>
                      <a:pt x="96" y="36"/>
                    </a:lnTo>
                    <a:lnTo>
                      <a:pt x="97" y="47"/>
                    </a:lnTo>
                    <a:lnTo>
                      <a:pt x="97" y="57"/>
                    </a:lnTo>
                    <a:lnTo>
                      <a:pt x="99" y="64"/>
                    </a:lnTo>
                    <a:lnTo>
                      <a:pt x="99" y="70"/>
                    </a:lnTo>
                    <a:lnTo>
                      <a:pt x="99" y="74"/>
                    </a:lnTo>
                    <a:lnTo>
                      <a:pt x="100" y="79"/>
                    </a:lnTo>
                    <a:lnTo>
                      <a:pt x="100" y="83"/>
                    </a:lnTo>
                    <a:lnTo>
                      <a:pt x="101" y="86"/>
                    </a:lnTo>
                    <a:lnTo>
                      <a:pt x="104" y="87"/>
                    </a:lnTo>
                    <a:lnTo>
                      <a:pt x="105" y="93"/>
                    </a:lnTo>
                    <a:lnTo>
                      <a:pt x="106" y="95"/>
                    </a:lnTo>
                    <a:lnTo>
                      <a:pt x="107" y="98"/>
                    </a:lnTo>
                    <a:lnTo>
                      <a:pt x="108" y="103"/>
                    </a:lnTo>
                    <a:lnTo>
                      <a:pt x="109" y="108"/>
                    </a:lnTo>
                    <a:lnTo>
                      <a:pt x="110" y="111"/>
                    </a:lnTo>
                    <a:lnTo>
                      <a:pt x="111" y="118"/>
                    </a:lnTo>
                    <a:lnTo>
                      <a:pt x="113" y="125"/>
                    </a:lnTo>
                    <a:lnTo>
                      <a:pt x="114" y="125"/>
                    </a:lnTo>
                    <a:lnTo>
                      <a:pt x="116" y="130"/>
                    </a:lnTo>
                    <a:lnTo>
                      <a:pt x="117" y="134"/>
                    </a:lnTo>
                    <a:lnTo>
                      <a:pt x="118" y="139"/>
                    </a:lnTo>
                    <a:lnTo>
                      <a:pt x="118" y="140"/>
                    </a:lnTo>
                    <a:lnTo>
                      <a:pt x="119" y="141"/>
                    </a:lnTo>
                    <a:lnTo>
                      <a:pt x="119" y="145"/>
                    </a:lnTo>
                    <a:lnTo>
                      <a:pt x="119" y="147"/>
                    </a:lnTo>
                    <a:lnTo>
                      <a:pt x="120" y="148"/>
                    </a:lnTo>
                    <a:lnTo>
                      <a:pt x="123" y="154"/>
                    </a:lnTo>
                    <a:lnTo>
                      <a:pt x="123" y="157"/>
                    </a:lnTo>
                    <a:lnTo>
                      <a:pt x="125" y="161"/>
                    </a:lnTo>
                    <a:lnTo>
                      <a:pt x="126" y="167"/>
                    </a:lnTo>
                    <a:lnTo>
                      <a:pt x="127" y="170"/>
                    </a:lnTo>
                    <a:lnTo>
                      <a:pt x="128" y="173"/>
                    </a:lnTo>
                    <a:lnTo>
                      <a:pt x="129" y="177"/>
                    </a:lnTo>
                    <a:lnTo>
                      <a:pt x="129" y="182"/>
                    </a:lnTo>
                    <a:lnTo>
                      <a:pt x="130" y="186"/>
                    </a:lnTo>
                    <a:lnTo>
                      <a:pt x="132" y="190"/>
                    </a:lnTo>
                    <a:lnTo>
                      <a:pt x="132" y="192"/>
                    </a:lnTo>
                    <a:lnTo>
                      <a:pt x="133" y="195"/>
                    </a:lnTo>
                    <a:lnTo>
                      <a:pt x="135" y="199"/>
                    </a:lnTo>
                    <a:lnTo>
                      <a:pt x="137" y="201"/>
                    </a:lnTo>
                    <a:lnTo>
                      <a:pt x="138" y="206"/>
                    </a:lnTo>
                    <a:lnTo>
                      <a:pt x="138" y="210"/>
                    </a:lnTo>
                    <a:lnTo>
                      <a:pt x="139" y="217"/>
                    </a:lnTo>
                    <a:lnTo>
                      <a:pt x="141" y="222"/>
                    </a:lnTo>
                    <a:lnTo>
                      <a:pt x="142" y="228"/>
                    </a:lnTo>
                    <a:lnTo>
                      <a:pt x="143" y="229"/>
                    </a:lnTo>
                    <a:lnTo>
                      <a:pt x="145" y="231"/>
                    </a:lnTo>
                    <a:lnTo>
                      <a:pt x="146" y="236"/>
                    </a:lnTo>
                    <a:lnTo>
                      <a:pt x="147" y="242"/>
                    </a:lnTo>
                    <a:lnTo>
                      <a:pt x="148" y="246"/>
                    </a:lnTo>
                    <a:lnTo>
                      <a:pt x="150" y="248"/>
                    </a:lnTo>
                    <a:lnTo>
                      <a:pt x="152" y="254"/>
                    </a:lnTo>
                    <a:lnTo>
                      <a:pt x="153" y="257"/>
                    </a:lnTo>
                    <a:lnTo>
                      <a:pt x="155" y="258"/>
                    </a:lnTo>
                    <a:lnTo>
                      <a:pt x="156" y="260"/>
                    </a:lnTo>
                    <a:lnTo>
                      <a:pt x="157" y="263"/>
                    </a:lnTo>
                    <a:lnTo>
                      <a:pt x="157" y="267"/>
                    </a:lnTo>
                    <a:lnTo>
                      <a:pt x="159" y="270"/>
                    </a:lnTo>
                    <a:lnTo>
                      <a:pt x="159" y="274"/>
                    </a:lnTo>
                    <a:lnTo>
                      <a:pt x="159" y="277"/>
                    </a:lnTo>
                    <a:lnTo>
                      <a:pt x="159" y="280"/>
                    </a:lnTo>
                    <a:lnTo>
                      <a:pt x="160" y="281"/>
                    </a:lnTo>
                    <a:lnTo>
                      <a:pt x="161" y="284"/>
                    </a:lnTo>
                    <a:lnTo>
                      <a:pt x="162" y="289"/>
                    </a:lnTo>
                    <a:lnTo>
                      <a:pt x="164" y="291"/>
                    </a:lnTo>
                    <a:lnTo>
                      <a:pt x="166" y="292"/>
                    </a:lnTo>
                    <a:lnTo>
                      <a:pt x="167" y="295"/>
                    </a:lnTo>
                    <a:lnTo>
                      <a:pt x="169" y="300"/>
                    </a:lnTo>
                    <a:lnTo>
                      <a:pt x="171" y="305"/>
                    </a:lnTo>
                    <a:lnTo>
                      <a:pt x="172" y="307"/>
                    </a:lnTo>
                    <a:lnTo>
                      <a:pt x="174" y="308"/>
                    </a:lnTo>
                    <a:lnTo>
                      <a:pt x="175" y="312"/>
                    </a:lnTo>
                    <a:lnTo>
                      <a:pt x="178" y="315"/>
                    </a:lnTo>
                    <a:lnTo>
                      <a:pt x="178" y="321"/>
                    </a:lnTo>
                    <a:lnTo>
                      <a:pt x="179" y="322"/>
                    </a:lnTo>
                    <a:lnTo>
                      <a:pt x="179" y="327"/>
                    </a:lnTo>
                    <a:lnTo>
                      <a:pt x="179" y="332"/>
                    </a:lnTo>
                    <a:lnTo>
                      <a:pt x="180" y="334"/>
                    </a:lnTo>
                    <a:lnTo>
                      <a:pt x="182" y="335"/>
                    </a:lnTo>
                    <a:lnTo>
                      <a:pt x="182" y="337"/>
                    </a:lnTo>
                    <a:lnTo>
                      <a:pt x="184" y="344"/>
                    </a:lnTo>
                    <a:lnTo>
                      <a:pt x="187" y="347"/>
                    </a:lnTo>
                    <a:lnTo>
                      <a:pt x="187" y="348"/>
                    </a:lnTo>
                    <a:lnTo>
                      <a:pt x="188" y="353"/>
                    </a:lnTo>
                    <a:lnTo>
                      <a:pt x="189" y="357"/>
                    </a:lnTo>
                    <a:lnTo>
                      <a:pt x="190" y="362"/>
                    </a:lnTo>
                    <a:lnTo>
                      <a:pt x="191" y="366"/>
                    </a:lnTo>
                    <a:lnTo>
                      <a:pt x="193" y="371"/>
                    </a:lnTo>
                    <a:lnTo>
                      <a:pt x="194" y="373"/>
                    </a:lnTo>
                    <a:lnTo>
                      <a:pt x="197" y="373"/>
                    </a:lnTo>
                    <a:lnTo>
                      <a:pt x="197" y="378"/>
                    </a:lnTo>
                    <a:lnTo>
                      <a:pt x="199" y="379"/>
                    </a:lnTo>
                    <a:lnTo>
                      <a:pt x="200" y="381"/>
                    </a:lnTo>
                    <a:lnTo>
                      <a:pt x="200" y="386"/>
                    </a:lnTo>
                    <a:lnTo>
                      <a:pt x="201" y="389"/>
                    </a:lnTo>
                    <a:lnTo>
                      <a:pt x="202" y="392"/>
                    </a:lnTo>
                    <a:lnTo>
                      <a:pt x="204" y="395"/>
                    </a:lnTo>
                    <a:lnTo>
                      <a:pt x="207" y="400"/>
                    </a:lnTo>
                    <a:lnTo>
                      <a:pt x="207" y="403"/>
                    </a:lnTo>
                    <a:lnTo>
                      <a:pt x="208" y="407"/>
                    </a:lnTo>
                    <a:lnTo>
                      <a:pt x="208" y="410"/>
                    </a:lnTo>
                    <a:lnTo>
                      <a:pt x="209" y="413"/>
                    </a:lnTo>
                    <a:lnTo>
                      <a:pt x="212" y="416"/>
                    </a:lnTo>
                    <a:lnTo>
                      <a:pt x="215" y="417"/>
                    </a:lnTo>
                    <a:lnTo>
                      <a:pt x="216" y="422"/>
                    </a:lnTo>
                    <a:lnTo>
                      <a:pt x="216" y="424"/>
                    </a:lnTo>
                    <a:lnTo>
                      <a:pt x="217" y="427"/>
                    </a:lnTo>
                    <a:lnTo>
                      <a:pt x="218" y="430"/>
                    </a:lnTo>
                    <a:lnTo>
                      <a:pt x="219" y="431"/>
                    </a:lnTo>
                    <a:lnTo>
                      <a:pt x="221" y="433"/>
                    </a:lnTo>
                    <a:lnTo>
                      <a:pt x="222" y="437"/>
                    </a:lnTo>
                    <a:lnTo>
                      <a:pt x="224" y="437"/>
                    </a:lnTo>
                    <a:lnTo>
                      <a:pt x="226" y="439"/>
                    </a:lnTo>
                    <a:lnTo>
                      <a:pt x="226" y="443"/>
                    </a:lnTo>
                    <a:lnTo>
                      <a:pt x="227" y="447"/>
                    </a:lnTo>
                    <a:lnTo>
                      <a:pt x="228" y="450"/>
                    </a:lnTo>
                    <a:lnTo>
                      <a:pt x="229" y="455"/>
                    </a:lnTo>
                    <a:lnTo>
                      <a:pt x="230" y="457"/>
                    </a:lnTo>
                    <a:lnTo>
                      <a:pt x="233" y="458"/>
                    </a:lnTo>
                    <a:lnTo>
                      <a:pt x="234" y="462"/>
                    </a:lnTo>
                    <a:lnTo>
                      <a:pt x="236" y="467"/>
                    </a:lnTo>
                    <a:lnTo>
                      <a:pt x="237" y="472"/>
                    </a:lnTo>
                    <a:lnTo>
                      <a:pt x="238" y="476"/>
                    </a:lnTo>
                    <a:lnTo>
                      <a:pt x="239" y="479"/>
                    </a:lnTo>
                    <a:lnTo>
                      <a:pt x="240" y="484"/>
                    </a:lnTo>
                    <a:lnTo>
                      <a:pt x="242" y="488"/>
                    </a:lnTo>
                    <a:lnTo>
                      <a:pt x="245" y="490"/>
                    </a:lnTo>
                    <a:lnTo>
                      <a:pt x="246" y="493"/>
                    </a:lnTo>
                    <a:lnTo>
                      <a:pt x="247" y="498"/>
                    </a:lnTo>
                    <a:lnTo>
                      <a:pt x="247" y="500"/>
                    </a:lnTo>
                    <a:lnTo>
                      <a:pt x="248" y="502"/>
                    </a:lnTo>
                    <a:lnTo>
                      <a:pt x="248" y="505"/>
                    </a:lnTo>
                    <a:lnTo>
                      <a:pt x="248" y="508"/>
                    </a:lnTo>
                    <a:lnTo>
                      <a:pt x="252" y="512"/>
                    </a:lnTo>
                    <a:lnTo>
                      <a:pt x="254" y="513"/>
                    </a:lnTo>
                    <a:lnTo>
                      <a:pt x="254" y="515"/>
                    </a:lnTo>
                    <a:lnTo>
                      <a:pt x="255" y="518"/>
                    </a:lnTo>
                    <a:lnTo>
                      <a:pt x="256" y="522"/>
                    </a:lnTo>
                    <a:lnTo>
                      <a:pt x="257" y="524"/>
                    </a:lnTo>
                    <a:lnTo>
                      <a:pt x="258" y="524"/>
                    </a:lnTo>
                    <a:lnTo>
                      <a:pt x="261" y="524"/>
                    </a:lnTo>
                    <a:lnTo>
                      <a:pt x="262" y="528"/>
                    </a:lnTo>
                    <a:lnTo>
                      <a:pt x="264" y="530"/>
                    </a:lnTo>
                    <a:lnTo>
                      <a:pt x="265" y="533"/>
                    </a:lnTo>
                    <a:lnTo>
                      <a:pt x="267" y="538"/>
                    </a:lnTo>
                    <a:lnTo>
                      <a:pt x="267" y="541"/>
                    </a:lnTo>
                    <a:lnTo>
                      <a:pt x="268" y="545"/>
                    </a:lnTo>
                    <a:lnTo>
                      <a:pt x="272" y="546"/>
                    </a:lnTo>
                    <a:lnTo>
                      <a:pt x="274" y="551"/>
                    </a:lnTo>
                    <a:lnTo>
                      <a:pt x="274" y="552"/>
                    </a:lnTo>
                    <a:lnTo>
                      <a:pt x="276" y="553"/>
                    </a:lnTo>
                    <a:lnTo>
                      <a:pt x="277" y="555"/>
                    </a:lnTo>
                    <a:lnTo>
                      <a:pt x="279" y="556"/>
                    </a:lnTo>
                    <a:lnTo>
                      <a:pt x="281" y="560"/>
                    </a:lnTo>
                    <a:lnTo>
                      <a:pt x="282" y="562"/>
                    </a:lnTo>
                    <a:lnTo>
                      <a:pt x="285" y="565"/>
                    </a:lnTo>
                    <a:lnTo>
                      <a:pt x="285" y="570"/>
                    </a:lnTo>
                    <a:lnTo>
                      <a:pt x="286" y="574"/>
                    </a:lnTo>
                    <a:lnTo>
                      <a:pt x="287" y="577"/>
                    </a:lnTo>
                    <a:lnTo>
                      <a:pt x="289" y="581"/>
                    </a:lnTo>
                    <a:lnTo>
                      <a:pt x="291" y="582"/>
                    </a:lnTo>
                    <a:lnTo>
                      <a:pt x="293" y="584"/>
                    </a:lnTo>
                    <a:lnTo>
                      <a:pt x="294" y="585"/>
                    </a:lnTo>
                    <a:lnTo>
                      <a:pt x="295" y="591"/>
                    </a:lnTo>
                    <a:lnTo>
                      <a:pt x="296" y="589"/>
                    </a:lnTo>
                    <a:lnTo>
                      <a:pt x="299" y="588"/>
                    </a:lnTo>
                    <a:lnTo>
                      <a:pt x="300" y="590"/>
                    </a:lnTo>
                    <a:lnTo>
                      <a:pt x="303" y="593"/>
                    </a:lnTo>
                    <a:lnTo>
                      <a:pt x="304" y="595"/>
                    </a:lnTo>
                    <a:lnTo>
                      <a:pt x="305" y="595"/>
                    </a:lnTo>
                    <a:lnTo>
                      <a:pt x="305" y="597"/>
                    </a:lnTo>
                    <a:lnTo>
                      <a:pt x="305" y="598"/>
                    </a:lnTo>
                    <a:lnTo>
                      <a:pt x="307" y="604"/>
                    </a:lnTo>
                    <a:lnTo>
                      <a:pt x="307" y="607"/>
                    </a:lnTo>
                    <a:lnTo>
                      <a:pt x="309" y="610"/>
                    </a:lnTo>
                    <a:lnTo>
                      <a:pt x="310" y="613"/>
                    </a:lnTo>
                    <a:lnTo>
                      <a:pt x="312" y="618"/>
                    </a:lnTo>
                    <a:lnTo>
                      <a:pt x="313" y="620"/>
                    </a:lnTo>
                    <a:lnTo>
                      <a:pt x="316" y="622"/>
                    </a:lnTo>
                    <a:lnTo>
                      <a:pt x="317" y="623"/>
                    </a:lnTo>
                    <a:lnTo>
                      <a:pt x="319" y="627"/>
                    </a:lnTo>
                    <a:lnTo>
                      <a:pt x="321" y="631"/>
                    </a:lnTo>
                    <a:lnTo>
                      <a:pt x="322" y="634"/>
                    </a:lnTo>
                    <a:lnTo>
                      <a:pt x="324" y="636"/>
                    </a:lnTo>
                    <a:lnTo>
                      <a:pt x="326" y="636"/>
                    </a:lnTo>
                    <a:lnTo>
                      <a:pt x="327" y="641"/>
                    </a:lnTo>
                    <a:lnTo>
                      <a:pt x="328" y="642"/>
                    </a:lnTo>
                    <a:lnTo>
                      <a:pt x="330" y="643"/>
                    </a:lnTo>
                    <a:lnTo>
                      <a:pt x="332" y="644"/>
                    </a:lnTo>
                    <a:lnTo>
                      <a:pt x="335" y="646"/>
                    </a:lnTo>
                    <a:lnTo>
                      <a:pt x="335" y="648"/>
                    </a:lnTo>
                    <a:lnTo>
                      <a:pt x="336" y="646"/>
                    </a:lnTo>
                    <a:lnTo>
                      <a:pt x="337" y="646"/>
                    </a:lnTo>
                    <a:lnTo>
                      <a:pt x="338" y="649"/>
                    </a:lnTo>
                    <a:lnTo>
                      <a:pt x="341" y="649"/>
                    </a:lnTo>
                    <a:lnTo>
                      <a:pt x="342" y="650"/>
                    </a:lnTo>
                    <a:lnTo>
                      <a:pt x="344" y="650"/>
                    </a:lnTo>
                    <a:lnTo>
                      <a:pt x="345" y="651"/>
                    </a:lnTo>
                    <a:lnTo>
                      <a:pt x="347" y="652"/>
                    </a:lnTo>
                    <a:lnTo>
                      <a:pt x="348" y="653"/>
                    </a:lnTo>
                    <a:lnTo>
                      <a:pt x="351" y="659"/>
                    </a:lnTo>
                    <a:lnTo>
                      <a:pt x="353" y="663"/>
                    </a:lnTo>
                    <a:lnTo>
                      <a:pt x="354" y="664"/>
                    </a:lnTo>
                    <a:lnTo>
                      <a:pt x="354" y="666"/>
                    </a:lnTo>
                    <a:lnTo>
                      <a:pt x="355" y="670"/>
                    </a:lnTo>
                    <a:lnTo>
                      <a:pt x="357" y="672"/>
                    </a:lnTo>
                    <a:lnTo>
                      <a:pt x="358" y="674"/>
                    </a:lnTo>
                    <a:lnTo>
                      <a:pt x="361" y="676"/>
                    </a:lnTo>
                    <a:lnTo>
                      <a:pt x="363" y="678"/>
                    </a:lnTo>
                    <a:lnTo>
                      <a:pt x="364" y="679"/>
                    </a:lnTo>
                    <a:lnTo>
                      <a:pt x="364" y="680"/>
                    </a:lnTo>
                    <a:lnTo>
                      <a:pt x="365" y="681"/>
                    </a:lnTo>
                    <a:lnTo>
                      <a:pt x="367" y="682"/>
                    </a:lnTo>
                    <a:lnTo>
                      <a:pt x="368" y="686"/>
                    </a:lnTo>
                    <a:lnTo>
                      <a:pt x="370" y="687"/>
                    </a:lnTo>
                    <a:lnTo>
                      <a:pt x="372" y="688"/>
                    </a:lnTo>
                    <a:lnTo>
                      <a:pt x="374" y="689"/>
                    </a:lnTo>
                    <a:lnTo>
                      <a:pt x="376" y="693"/>
                    </a:lnTo>
                    <a:lnTo>
                      <a:pt x="377" y="698"/>
                    </a:lnTo>
                    <a:lnTo>
                      <a:pt x="381" y="698"/>
                    </a:lnTo>
                    <a:lnTo>
                      <a:pt x="382" y="701"/>
                    </a:lnTo>
                    <a:lnTo>
                      <a:pt x="383" y="705"/>
                    </a:lnTo>
                    <a:lnTo>
                      <a:pt x="384" y="706"/>
                    </a:lnTo>
                    <a:lnTo>
                      <a:pt x="385" y="706"/>
                    </a:lnTo>
                    <a:lnTo>
                      <a:pt x="386" y="706"/>
                    </a:lnTo>
                    <a:lnTo>
                      <a:pt x="388" y="709"/>
                    </a:lnTo>
                    <a:lnTo>
                      <a:pt x="391" y="708"/>
                    </a:lnTo>
                    <a:lnTo>
                      <a:pt x="393" y="710"/>
                    </a:lnTo>
                    <a:lnTo>
                      <a:pt x="393" y="712"/>
                    </a:lnTo>
                    <a:lnTo>
                      <a:pt x="394" y="713"/>
                    </a:lnTo>
                    <a:lnTo>
                      <a:pt x="396" y="713"/>
                    </a:lnTo>
                    <a:lnTo>
                      <a:pt x="398" y="717"/>
                    </a:lnTo>
                    <a:lnTo>
                      <a:pt x="400" y="721"/>
                    </a:lnTo>
                    <a:lnTo>
                      <a:pt x="401" y="721"/>
                    </a:lnTo>
                    <a:lnTo>
                      <a:pt x="403" y="723"/>
                    </a:lnTo>
                    <a:lnTo>
                      <a:pt x="404" y="724"/>
                    </a:lnTo>
                    <a:lnTo>
                      <a:pt x="405" y="725"/>
                    </a:lnTo>
                    <a:lnTo>
                      <a:pt x="406" y="727"/>
                    </a:lnTo>
                    <a:lnTo>
                      <a:pt x="410" y="726"/>
                    </a:lnTo>
                    <a:lnTo>
                      <a:pt x="412" y="728"/>
                    </a:lnTo>
                    <a:lnTo>
                      <a:pt x="412" y="732"/>
                    </a:lnTo>
                    <a:lnTo>
                      <a:pt x="414" y="732"/>
                    </a:lnTo>
                    <a:lnTo>
                      <a:pt x="415" y="733"/>
                    </a:lnTo>
                    <a:lnTo>
                      <a:pt x="418" y="738"/>
                    </a:lnTo>
                    <a:lnTo>
                      <a:pt x="420" y="741"/>
                    </a:lnTo>
                    <a:lnTo>
                      <a:pt x="422" y="743"/>
                    </a:lnTo>
                    <a:lnTo>
                      <a:pt x="422" y="745"/>
                    </a:lnTo>
                    <a:lnTo>
                      <a:pt x="423" y="748"/>
                    </a:lnTo>
                    <a:lnTo>
                      <a:pt x="425" y="753"/>
                    </a:lnTo>
                    <a:lnTo>
                      <a:pt x="427" y="754"/>
                    </a:lnTo>
                    <a:lnTo>
                      <a:pt x="429" y="753"/>
                    </a:lnTo>
                    <a:lnTo>
                      <a:pt x="430" y="755"/>
                    </a:lnTo>
                    <a:lnTo>
                      <a:pt x="432" y="756"/>
                    </a:lnTo>
                    <a:lnTo>
                      <a:pt x="433" y="758"/>
                    </a:lnTo>
                    <a:lnTo>
                      <a:pt x="435" y="760"/>
                    </a:lnTo>
                    <a:lnTo>
                      <a:pt x="437" y="764"/>
                    </a:lnTo>
                    <a:lnTo>
                      <a:pt x="440" y="764"/>
                    </a:lnTo>
                    <a:lnTo>
                      <a:pt x="441" y="768"/>
                    </a:lnTo>
                    <a:lnTo>
                      <a:pt x="441" y="766"/>
                    </a:lnTo>
                    <a:lnTo>
                      <a:pt x="442" y="765"/>
                    </a:lnTo>
                    <a:lnTo>
                      <a:pt x="444" y="766"/>
                    </a:lnTo>
                    <a:lnTo>
                      <a:pt x="447" y="766"/>
                    </a:lnTo>
                    <a:lnTo>
                      <a:pt x="450" y="769"/>
                    </a:lnTo>
                    <a:lnTo>
                      <a:pt x="450" y="772"/>
                    </a:lnTo>
                    <a:lnTo>
                      <a:pt x="452" y="775"/>
                    </a:lnTo>
                    <a:lnTo>
                      <a:pt x="452" y="777"/>
                    </a:lnTo>
                    <a:lnTo>
                      <a:pt x="456" y="778"/>
                    </a:lnTo>
                    <a:lnTo>
                      <a:pt x="457" y="779"/>
                    </a:lnTo>
                    <a:lnTo>
                      <a:pt x="459" y="784"/>
                    </a:lnTo>
                    <a:lnTo>
                      <a:pt x="461" y="784"/>
                    </a:lnTo>
                    <a:lnTo>
                      <a:pt x="462" y="786"/>
                    </a:lnTo>
                    <a:lnTo>
                      <a:pt x="464" y="788"/>
                    </a:lnTo>
                    <a:lnTo>
                      <a:pt x="467" y="791"/>
                    </a:lnTo>
                    <a:lnTo>
                      <a:pt x="468" y="793"/>
                    </a:lnTo>
                    <a:lnTo>
                      <a:pt x="470" y="792"/>
                    </a:lnTo>
                    <a:lnTo>
                      <a:pt x="472" y="790"/>
                    </a:lnTo>
                    <a:lnTo>
                      <a:pt x="474" y="791"/>
                    </a:lnTo>
                    <a:lnTo>
                      <a:pt x="475" y="792"/>
                    </a:lnTo>
                    <a:lnTo>
                      <a:pt x="478" y="794"/>
                    </a:lnTo>
                    <a:lnTo>
                      <a:pt x="479" y="795"/>
                    </a:lnTo>
                    <a:lnTo>
                      <a:pt x="481" y="796"/>
                    </a:lnTo>
                    <a:lnTo>
                      <a:pt x="483" y="798"/>
                    </a:lnTo>
                    <a:lnTo>
                      <a:pt x="484" y="798"/>
                    </a:lnTo>
                    <a:lnTo>
                      <a:pt x="486" y="799"/>
                    </a:lnTo>
                    <a:lnTo>
                      <a:pt x="488" y="800"/>
                    </a:lnTo>
                    <a:lnTo>
                      <a:pt x="490" y="801"/>
                    </a:lnTo>
                    <a:lnTo>
                      <a:pt x="492" y="801"/>
                    </a:lnTo>
                    <a:lnTo>
                      <a:pt x="493" y="803"/>
                    </a:lnTo>
                    <a:lnTo>
                      <a:pt x="495" y="806"/>
                    </a:lnTo>
                    <a:lnTo>
                      <a:pt x="496" y="806"/>
                    </a:lnTo>
                    <a:lnTo>
                      <a:pt x="498" y="807"/>
                    </a:lnTo>
                    <a:lnTo>
                      <a:pt x="501" y="810"/>
                    </a:lnTo>
                    <a:lnTo>
                      <a:pt x="502" y="813"/>
                    </a:lnTo>
                    <a:lnTo>
                      <a:pt x="503" y="811"/>
                    </a:lnTo>
                    <a:lnTo>
                      <a:pt x="505" y="813"/>
                    </a:lnTo>
                    <a:lnTo>
                      <a:pt x="508" y="815"/>
                    </a:lnTo>
                    <a:lnTo>
                      <a:pt x="509" y="816"/>
                    </a:lnTo>
                    <a:lnTo>
                      <a:pt x="511" y="816"/>
                    </a:lnTo>
                    <a:lnTo>
                      <a:pt x="511" y="817"/>
                    </a:lnTo>
                    <a:lnTo>
                      <a:pt x="513" y="815"/>
                    </a:lnTo>
                    <a:lnTo>
                      <a:pt x="515" y="815"/>
                    </a:lnTo>
                    <a:lnTo>
                      <a:pt x="517" y="816"/>
                    </a:lnTo>
                    <a:lnTo>
                      <a:pt x="520" y="818"/>
                    </a:lnTo>
                    <a:lnTo>
                      <a:pt x="522" y="821"/>
                    </a:lnTo>
                    <a:lnTo>
                      <a:pt x="524" y="822"/>
                    </a:lnTo>
                    <a:lnTo>
                      <a:pt x="527" y="820"/>
                    </a:lnTo>
                    <a:lnTo>
                      <a:pt x="527" y="825"/>
                    </a:lnTo>
                    <a:lnTo>
                      <a:pt x="530" y="826"/>
                    </a:lnTo>
                    <a:lnTo>
                      <a:pt x="531" y="826"/>
                    </a:lnTo>
                    <a:lnTo>
                      <a:pt x="532" y="825"/>
                    </a:lnTo>
                    <a:lnTo>
                      <a:pt x="534" y="828"/>
                    </a:lnTo>
                    <a:lnTo>
                      <a:pt x="536" y="828"/>
                    </a:lnTo>
                    <a:lnTo>
                      <a:pt x="539" y="829"/>
                    </a:lnTo>
                    <a:lnTo>
                      <a:pt x="540" y="830"/>
                    </a:lnTo>
                    <a:lnTo>
                      <a:pt x="542" y="831"/>
                    </a:lnTo>
                    <a:lnTo>
                      <a:pt x="544" y="837"/>
                    </a:lnTo>
                    <a:lnTo>
                      <a:pt x="546" y="839"/>
                    </a:lnTo>
                    <a:lnTo>
                      <a:pt x="549" y="836"/>
                    </a:lnTo>
                    <a:lnTo>
                      <a:pt x="550" y="837"/>
                    </a:lnTo>
                    <a:lnTo>
                      <a:pt x="552" y="837"/>
                    </a:lnTo>
                    <a:lnTo>
                      <a:pt x="554" y="837"/>
                    </a:lnTo>
                    <a:lnTo>
                      <a:pt x="555" y="837"/>
                    </a:lnTo>
                    <a:lnTo>
                      <a:pt x="559" y="840"/>
                    </a:lnTo>
                    <a:lnTo>
                      <a:pt x="559" y="844"/>
                    </a:lnTo>
                    <a:lnTo>
                      <a:pt x="560" y="845"/>
                    </a:lnTo>
                    <a:lnTo>
                      <a:pt x="561" y="846"/>
                    </a:lnTo>
                    <a:lnTo>
                      <a:pt x="563" y="846"/>
                    </a:lnTo>
                    <a:lnTo>
                      <a:pt x="567" y="845"/>
                    </a:lnTo>
                    <a:lnTo>
                      <a:pt x="568" y="844"/>
                    </a:lnTo>
                    <a:lnTo>
                      <a:pt x="570" y="844"/>
                    </a:lnTo>
                    <a:lnTo>
                      <a:pt x="570" y="845"/>
                    </a:lnTo>
                    <a:lnTo>
                      <a:pt x="573" y="846"/>
                    </a:lnTo>
                    <a:lnTo>
                      <a:pt x="577" y="846"/>
                    </a:lnTo>
                    <a:lnTo>
                      <a:pt x="579" y="847"/>
                    </a:lnTo>
                    <a:lnTo>
                      <a:pt x="581" y="848"/>
                    </a:lnTo>
                    <a:lnTo>
                      <a:pt x="582" y="848"/>
                    </a:lnTo>
                    <a:lnTo>
                      <a:pt x="586" y="847"/>
                    </a:lnTo>
                    <a:lnTo>
                      <a:pt x="588" y="851"/>
                    </a:lnTo>
                    <a:lnTo>
                      <a:pt x="588" y="854"/>
                    </a:lnTo>
                    <a:lnTo>
                      <a:pt x="589" y="850"/>
                    </a:lnTo>
                    <a:lnTo>
                      <a:pt x="590" y="851"/>
                    </a:lnTo>
                    <a:lnTo>
                      <a:pt x="591" y="851"/>
                    </a:lnTo>
                    <a:lnTo>
                      <a:pt x="595" y="850"/>
                    </a:lnTo>
                    <a:lnTo>
                      <a:pt x="596" y="851"/>
                    </a:lnTo>
                    <a:lnTo>
                      <a:pt x="598" y="851"/>
                    </a:lnTo>
                    <a:lnTo>
                      <a:pt x="599" y="851"/>
                    </a:lnTo>
                    <a:lnTo>
                      <a:pt x="603" y="851"/>
                    </a:lnTo>
                    <a:lnTo>
                      <a:pt x="605" y="852"/>
                    </a:lnTo>
                    <a:lnTo>
                      <a:pt x="607" y="853"/>
                    </a:lnTo>
                    <a:lnTo>
                      <a:pt x="608" y="853"/>
                    </a:lnTo>
                    <a:lnTo>
                      <a:pt x="608" y="854"/>
                    </a:lnTo>
                    <a:lnTo>
                      <a:pt x="610" y="853"/>
                    </a:lnTo>
                    <a:lnTo>
                      <a:pt x="614" y="855"/>
                    </a:lnTo>
                    <a:lnTo>
                      <a:pt x="616" y="858"/>
                    </a:lnTo>
                    <a:lnTo>
                      <a:pt x="617" y="859"/>
                    </a:lnTo>
                    <a:lnTo>
                      <a:pt x="618" y="859"/>
                    </a:lnTo>
                    <a:lnTo>
                      <a:pt x="619" y="861"/>
                    </a:lnTo>
                    <a:lnTo>
                      <a:pt x="620" y="865"/>
                    </a:lnTo>
                    <a:lnTo>
                      <a:pt x="624" y="862"/>
                    </a:lnTo>
                    <a:lnTo>
                      <a:pt x="626" y="862"/>
                    </a:lnTo>
                    <a:lnTo>
                      <a:pt x="627" y="865"/>
                    </a:lnTo>
                    <a:lnTo>
                      <a:pt x="628" y="867"/>
                    </a:lnTo>
                    <a:lnTo>
                      <a:pt x="629" y="866"/>
                    </a:lnTo>
                    <a:lnTo>
                      <a:pt x="631" y="866"/>
                    </a:lnTo>
                    <a:lnTo>
                      <a:pt x="634" y="865"/>
                    </a:lnTo>
                    <a:lnTo>
                      <a:pt x="636" y="867"/>
                    </a:lnTo>
                    <a:lnTo>
                      <a:pt x="637" y="867"/>
                    </a:lnTo>
                    <a:lnTo>
                      <a:pt x="641" y="866"/>
                    </a:lnTo>
                    <a:lnTo>
                      <a:pt x="644" y="863"/>
                    </a:lnTo>
                    <a:lnTo>
                      <a:pt x="645" y="862"/>
                    </a:lnTo>
                    <a:lnTo>
                      <a:pt x="646" y="862"/>
                    </a:lnTo>
                    <a:lnTo>
                      <a:pt x="647" y="862"/>
                    </a:lnTo>
                    <a:lnTo>
                      <a:pt x="650" y="862"/>
                    </a:lnTo>
                    <a:lnTo>
                      <a:pt x="650" y="861"/>
                    </a:lnTo>
                    <a:lnTo>
                      <a:pt x="653" y="863"/>
                    </a:lnTo>
                    <a:lnTo>
                      <a:pt x="655" y="865"/>
                    </a:lnTo>
                    <a:lnTo>
                      <a:pt x="656" y="863"/>
                    </a:lnTo>
                    <a:lnTo>
                      <a:pt x="657" y="866"/>
                    </a:lnTo>
                    <a:lnTo>
                      <a:pt x="657" y="869"/>
                    </a:lnTo>
                    <a:lnTo>
                      <a:pt x="659" y="871"/>
                    </a:lnTo>
                    <a:lnTo>
                      <a:pt x="661" y="871"/>
                    </a:lnTo>
                    <a:lnTo>
                      <a:pt x="664" y="869"/>
                    </a:lnTo>
                    <a:lnTo>
                      <a:pt x="666" y="868"/>
                    </a:lnTo>
                    <a:lnTo>
                      <a:pt x="668" y="868"/>
                    </a:lnTo>
                    <a:lnTo>
                      <a:pt x="670" y="868"/>
                    </a:lnTo>
                    <a:lnTo>
                      <a:pt x="671" y="868"/>
                    </a:lnTo>
                    <a:lnTo>
                      <a:pt x="673" y="869"/>
                    </a:lnTo>
                    <a:lnTo>
                      <a:pt x="675" y="871"/>
                    </a:lnTo>
                    <a:lnTo>
                      <a:pt x="678" y="871"/>
                    </a:lnTo>
                    <a:lnTo>
                      <a:pt x="679" y="873"/>
                    </a:lnTo>
                    <a:lnTo>
                      <a:pt x="681" y="873"/>
                    </a:lnTo>
                    <a:lnTo>
                      <a:pt x="684" y="873"/>
                    </a:lnTo>
                    <a:lnTo>
                      <a:pt x="686" y="873"/>
                    </a:lnTo>
                    <a:lnTo>
                      <a:pt x="687" y="876"/>
                    </a:lnTo>
                    <a:lnTo>
                      <a:pt x="687" y="878"/>
                    </a:lnTo>
                    <a:lnTo>
                      <a:pt x="689" y="878"/>
                    </a:lnTo>
                    <a:lnTo>
                      <a:pt x="691" y="875"/>
                    </a:lnTo>
                    <a:lnTo>
                      <a:pt x="693" y="876"/>
                    </a:lnTo>
                    <a:lnTo>
                      <a:pt x="696" y="875"/>
                    </a:lnTo>
                    <a:lnTo>
                      <a:pt x="696" y="873"/>
                    </a:lnTo>
                    <a:lnTo>
                      <a:pt x="697" y="871"/>
                    </a:lnTo>
                    <a:lnTo>
                      <a:pt x="701" y="870"/>
                    </a:lnTo>
                    <a:lnTo>
                      <a:pt x="703" y="869"/>
                    </a:lnTo>
                    <a:lnTo>
                      <a:pt x="706" y="871"/>
                    </a:lnTo>
                    <a:lnTo>
                      <a:pt x="707" y="873"/>
                    </a:lnTo>
                    <a:lnTo>
                      <a:pt x="708" y="873"/>
                    </a:lnTo>
                    <a:lnTo>
                      <a:pt x="711" y="875"/>
                    </a:lnTo>
                    <a:lnTo>
                      <a:pt x="712" y="876"/>
                    </a:lnTo>
                    <a:lnTo>
                      <a:pt x="715" y="878"/>
                    </a:lnTo>
                    <a:lnTo>
                      <a:pt x="716" y="878"/>
                    </a:lnTo>
                    <a:lnTo>
                      <a:pt x="718" y="876"/>
                    </a:lnTo>
                    <a:lnTo>
                      <a:pt x="719" y="875"/>
                    </a:lnTo>
                    <a:lnTo>
                      <a:pt x="723" y="876"/>
                    </a:lnTo>
                    <a:lnTo>
                      <a:pt x="724" y="876"/>
                    </a:lnTo>
                    <a:lnTo>
                      <a:pt x="726" y="875"/>
                    </a:lnTo>
                    <a:lnTo>
                      <a:pt x="726" y="877"/>
                    </a:lnTo>
                    <a:lnTo>
                      <a:pt x="727" y="877"/>
                    </a:lnTo>
                    <a:lnTo>
                      <a:pt x="728" y="878"/>
                    </a:lnTo>
                    <a:lnTo>
                      <a:pt x="730" y="877"/>
                    </a:lnTo>
                    <a:lnTo>
                      <a:pt x="734" y="875"/>
                    </a:lnTo>
                    <a:lnTo>
                      <a:pt x="736" y="873"/>
                    </a:lnTo>
                    <a:lnTo>
                      <a:pt x="737" y="874"/>
                    </a:lnTo>
                    <a:lnTo>
                      <a:pt x="740" y="874"/>
                    </a:lnTo>
                    <a:lnTo>
                      <a:pt x="742" y="874"/>
                    </a:lnTo>
                    <a:lnTo>
                      <a:pt x="743" y="874"/>
                    </a:lnTo>
                    <a:lnTo>
                      <a:pt x="745" y="874"/>
                    </a:lnTo>
                    <a:lnTo>
                      <a:pt x="746" y="873"/>
                    </a:lnTo>
                    <a:lnTo>
                      <a:pt x="748" y="874"/>
                    </a:lnTo>
                    <a:lnTo>
                      <a:pt x="749" y="874"/>
                    </a:lnTo>
                    <a:lnTo>
                      <a:pt x="752" y="874"/>
                    </a:lnTo>
                    <a:lnTo>
                      <a:pt x="754" y="873"/>
                    </a:lnTo>
                    <a:lnTo>
                      <a:pt x="755" y="875"/>
                    </a:lnTo>
                    <a:lnTo>
                      <a:pt x="757" y="875"/>
                    </a:lnTo>
                    <a:lnTo>
                      <a:pt x="761" y="876"/>
                    </a:lnTo>
                    <a:lnTo>
                      <a:pt x="762" y="877"/>
                    </a:lnTo>
                    <a:lnTo>
                      <a:pt x="764" y="880"/>
                    </a:lnTo>
                    <a:lnTo>
                      <a:pt x="765" y="878"/>
                    </a:lnTo>
                    <a:lnTo>
                      <a:pt x="766" y="880"/>
                    </a:lnTo>
                    <a:lnTo>
                      <a:pt x="766" y="882"/>
                    </a:lnTo>
                    <a:lnTo>
                      <a:pt x="770" y="884"/>
                    </a:lnTo>
                    <a:lnTo>
                      <a:pt x="772" y="883"/>
                    </a:lnTo>
                    <a:lnTo>
                      <a:pt x="773" y="883"/>
                    </a:lnTo>
                    <a:lnTo>
                      <a:pt x="774" y="883"/>
                    </a:lnTo>
                    <a:lnTo>
                      <a:pt x="776" y="883"/>
                    </a:lnTo>
                    <a:lnTo>
                      <a:pt x="779" y="882"/>
                    </a:lnTo>
                    <a:lnTo>
                      <a:pt x="782" y="878"/>
                    </a:lnTo>
                    <a:lnTo>
                      <a:pt x="783" y="881"/>
                    </a:lnTo>
                    <a:lnTo>
                      <a:pt x="784" y="882"/>
                    </a:lnTo>
                    <a:lnTo>
                      <a:pt x="785" y="881"/>
                    </a:lnTo>
                    <a:lnTo>
                      <a:pt x="788" y="882"/>
                    </a:lnTo>
                    <a:lnTo>
                      <a:pt x="791" y="885"/>
                    </a:lnTo>
                    <a:lnTo>
                      <a:pt x="792" y="884"/>
                    </a:lnTo>
                    <a:lnTo>
                      <a:pt x="793" y="881"/>
                    </a:lnTo>
                    <a:lnTo>
                      <a:pt x="794" y="878"/>
                    </a:lnTo>
                    <a:lnTo>
                      <a:pt x="795" y="876"/>
                    </a:lnTo>
                    <a:lnTo>
                      <a:pt x="798" y="876"/>
                    </a:lnTo>
                    <a:lnTo>
                      <a:pt x="800" y="876"/>
                    </a:lnTo>
                    <a:lnTo>
                      <a:pt x="802" y="877"/>
                    </a:lnTo>
                    <a:lnTo>
                      <a:pt x="803" y="878"/>
                    </a:lnTo>
                    <a:lnTo>
                      <a:pt x="804" y="880"/>
                    </a:lnTo>
                    <a:lnTo>
                      <a:pt x="807" y="877"/>
                    </a:lnTo>
                    <a:lnTo>
                      <a:pt x="808" y="876"/>
                    </a:lnTo>
                    <a:lnTo>
                      <a:pt x="811" y="877"/>
                    </a:lnTo>
                    <a:lnTo>
                      <a:pt x="812" y="877"/>
                    </a:lnTo>
                    <a:lnTo>
                      <a:pt x="813" y="876"/>
                    </a:lnTo>
                    <a:lnTo>
                      <a:pt x="814" y="876"/>
                    </a:lnTo>
                    <a:lnTo>
                      <a:pt x="816" y="876"/>
                    </a:lnTo>
                    <a:lnTo>
                      <a:pt x="818" y="877"/>
                    </a:lnTo>
                    <a:lnTo>
                      <a:pt x="820" y="878"/>
                    </a:lnTo>
                    <a:lnTo>
                      <a:pt x="822" y="880"/>
                    </a:lnTo>
                    <a:lnTo>
                      <a:pt x="823" y="881"/>
                    </a:lnTo>
                    <a:lnTo>
                      <a:pt x="825" y="881"/>
                    </a:lnTo>
                    <a:lnTo>
                      <a:pt x="828" y="881"/>
                    </a:lnTo>
                    <a:lnTo>
                      <a:pt x="829" y="883"/>
                    </a:lnTo>
                    <a:lnTo>
                      <a:pt x="831" y="883"/>
                    </a:lnTo>
                    <a:lnTo>
                      <a:pt x="832" y="882"/>
                    </a:lnTo>
                    <a:lnTo>
                      <a:pt x="834" y="882"/>
                    </a:lnTo>
                    <a:lnTo>
                      <a:pt x="836" y="886"/>
                    </a:lnTo>
                    <a:lnTo>
                      <a:pt x="838" y="885"/>
                    </a:lnTo>
                    <a:lnTo>
                      <a:pt x="840" y="884"/>
                    </a:lnTo>
                    <a:lnTo>
                      <a:pt x="841" y="883"/>
                    </a:lnTo>
                    <a:lnTo>
                      <a:pt x="843" y="883"/>
                    </a:lnTo>
                    <a:lnTo>
                      <a:pt x="844" y="883"/>
                    </a:lnTo>
                    <a:lnTo>
                      <a:pt x="846" y="882"/>
                    </a:lnTo>
                    <a:lnTo>
                      <a:pt x="848" y="883"/>
                    </a:lnTo>
                    <a:lnTo>
                      <a:pt x="849" y="884"/>
                    </a:lnTo>
                    <a:lnTo>
                      <a:pt x="853" y="884"/>
                    </a:lnTo>
                    <a:lnTo>
                      <a:pt x="854" y="882"/>
                    </a:lnTo>
                    <a:lnTo>
                      <a:pt x="855" y="882"/>
                    </a:lnTo>
                    <a:lnTo>
                      <a:pt x="857" y="882"/>
                    </a:lnTo>
                    <a:lnTo>
                      <a:pt x="858" y="884"/>
                    </a:lnTo>
                    <a:lnTo>
                      <a:pt x="862" y="885"/>
                    </a:lnTo>
                    <a:lnTo>
                      <a:pt x="862" y="886"/>
                    </a:lnTo>
                    <a:lnTo>
                      <a:pt x="863" y="889"/>
                    </a:lnTo>
                    <a:lnTo>
                      <a:pt x="864" y="889"/>
                    </a:lnTo>
                    <a:lnTo>
                      <a:pt x="866" y="888"/>
                    </a:lnTo>
                    <a:lnTo>
                      <a:pt x="867" y="885"/>
                    </a:lnTo>
                    <a:lnTo>
                      <a:pt x="869" y="883"/>
                    </a:lnTo>
                    <a:lnTo>
                      <a:pt x="872" y="880"/>
                    </a:lnTo>
                    <a:lnTo>
                      <a:pt x="873" y="878"/>
                    </a:lnTo>
                    <a:lnTo>
                      <a:pt x="875" y="880"/>
                    </a:lnTo>
                    <a:lnTo>
                      <a:pt x="878" y="880"/>
                    </a:lnTo>
                    <a:lnTo>
                      <a:pt x="881" y="878"/>
                    </a:lnTo>
                    <a:lnTo>
                      <a:pt x="882" y="877"/>
                    </a:lnTo>
                    <a:lnTo>
                      <a:pt x="882" y="880"/>
                    </a:lnTo>
                    <a:lnTo>
                      <a:pt x="883" y="881"/>
                    </a:lnTo>
                    <a:lnTo>
                      <a:pt x="884" y="881"/>
                    </a:lnTo>
                    <a:lnTo>
                      <a:pt x="886" y="881"/>
                    </a:lnTo>
                    <a:lnTo>
                      <a:pt x="888" y="881"/>
                    </a:lnTo>
                    <a:lnTo>
                      <a:pt x="890" y="880"/>
                    </a:lnTo>
                    <a:lnTo>
                      <a:pt x="891" y="880"/>
                    </a:lnTo>
                    <a:lnTo>
                      <a:pt x="892" y="881"/>
                    </a:lnTo>
                    <a:lnTo>
                      <a:pt x="893" y="880"/>
                    </a:lnTo>
                    <a:lnTo>
                      <a:pt x="895" y="878"/>
                    </a:lnTo>
                    <a:lnTo>
                      <a:pt x="897" y="878"/>
                    </a:lnTo>
                    <a:lnTo>
                      <a:pt x="901" y="884"/>
                    </a:lnTo>
                    <a:lnTo>
                      <a:pt x="901" y="885"/>
                    </a:lnTo>
                    <a:lnTo>
                      <a:pt x="902" y="886"/>
                    </a:lnTo>
                    <a:lnTo>
                      <a:pt x="903" y="886"/>
                    </a:lnTo>
                    <a:lnTo>
                      <a:pt x="906" y="886"/>
                    </a:lnTo>
                    <a:lnTo>
                      <a:pt x="909" y="888"/>
                    </a:lnTo>
                    <a:lnTo>
                      <a:pt x="910" y="885"/>
                    </a:lnTo>
                    <a:lnTo>
                      <a:pt x="911" y="884"/>
                    </a:lnTo>
                    <a:lnTo>
                      <a:pt x="912" y="884"/>
                    </a:lnTo>
                    <a:lnTo>
                      <a:pt x="913" y="882"/>
                    </a:lnTo>
                    <a:lnTo>
                      <a:pt x="917" y="882"/>
                    </a:lnTo>
                    <a:lnTo>
                      <a:pt x="918" y="884"/>
                    </a:lnTo>
                    <a:lnTo>
                      <a:pt x="920" y="883"/>
                    </a:lnTo>
                    <a:lnTo>
                      <a:pt x="921" y="882"/>
                    </a:lnTo>
                    <a:lnTo>
                      <a:pt x="921" y="884"/>
                    </a:lnTo>
                    <a:lnTo>
                      <a:pt x="923" y="886"/>
                    </a:lnTo>
                    <a:lnTo>
                      <a:pt x="924" y="886"/>
                    </a:lnTo>
                    <a:lnTo>
                      <a:pt x="927" y="888"/>
                    </a:lnTo>
                    <a:lnTo>
                      <a:pt x="929" y="888"/>
                    </a:lnTo>
                    <a:lnTo>
                      <a:pt x="931" y="888"/>
                    </a:lnTo>
                    <a:lnTo>
                      <a:pt x="932" y="888"/>
                    </a:lnTo>
                    <a:lnTo>
                      <a:pt x="932" y="886"/>
                    </a:lnTo>
                    <a:lnTo>
                      <a:pt x="937" y="884"/>
                    </a:lnTo>
                    <a:lnTo>
                      <a:pt x="939" y="883"/>
                    </a:lnTo>
                    <a:lnTo>
                      <a:pt x="939" y="885"/>
                    </a:lnTo>
                    <a:lnTo>
                      <a:pt x="940" y="886"/>
                    </a:lnTo>
                    <a:lnTo>
                      <a:pt x="941" y="884"/>
                    </a:lnTo>
                    <a:lnTo>
                      <a:pt x="941" y="883"/>
                    </a:lnTo>
                    <a:lnTo>
                      <a:pt x="942" y="883"/>
                    </a:lnTo>
                    <a:lnTo>
                      <a:pt x="945" y="886"/>
                    </a:lnTo>
                    <a:lnTo>
                      <a:pt x="946" y="886"/>
                    </a:lnTo>
                    <a:lnTo>
                      <a:pt x="948" y="885"/>
                    </a:lnTo>
                    <a:lnTo>
                      <a:pt x="949" y="886"/>
                    </a:lnTo>
                    <a:lnTo>
                      <a:pt x="950" y="886"/>
                    </a:lnTo>
                    <a:lnTo>
                      <a:pt x="951" y="885"/>
                    </a:lnTo>
                    <a:lnTo>
                      <a:pt x="954" y="881"/>
                    </a:lnTo>
                    <a:lnTo>
                      <a:pt x="956" y="881"/>
                    </a:lnTo>
                    <a:lnTo>
                      <a:pt x="956" y="883"/>
                    </a:lnTo>
                    <a:lnTo>
                      <a:pt x="958" y="885"/>
                    </a:lnTo>
                    <a:lnTo>
                      <a:pt x="960" y="884"/>
                    </a:lnTo>
                    <a:lnTo>
                      <a:pt x="960" y="883"/>
                    </a:lnTo>
                    <a:lnTo>
                      <a:pt x="960" y="884"/>
                    </a:lnTo>
                    <a:lnTo>
                      <a:pt x="961" y="881"/>
                    </a:lnTo>
                    <a:lnTo>
                      <a:pt x="964" y="881"/>
                    </a:lnTo>
                    <a:lnTo>
                      <a:pt x="966" y="883"/>
                    </a:lnTo>
                    <a:lnTo>
                      <a:pt x="968" y="884"/>
                    </a:lnTo>
                    <a:lnTo>
                      <a:pt x="969" y="885"/>
                    </a:lnTo>
                    <a:lnTo>
                      <a:pt x="970" y="884"/>
                    </a:lnTo>
                    <a:lnTo>
                      <a:pt x="971" y="883"/>
                    </a:lnTo>
                    <a:lnTo>
                      <a:pt x="973" y="883"/>
                    </a:lnTo>
                    <a:lnTo>
                      <a:pt x="974" y="882"/>
                    </a:lnTo>
                    <a:lnTo>
                      <a:pt x="975" y="881"/>
                    </a:lnTo>
                    <a:lnTo>
                      <a:pt x="978" y="884"/>
                    </a:lnTo>
                    <a:lnTo>
                      <a:pt x="979" y="885"/>
                    </a:lnTo>
                    <a:lnTo>
                      <a:pt x="980" y="885"/>
                    </a:lnTo>
                    <a:lnTo>
                      <a:pt x="982" y="884"/>
                    </a:lnTo>
                    <a:lnTo>
                      <a:pt x="984" y="884"/>
                    </a:lnTo>
                    <a:lnTo>
                      <a:pt x="986" y="884"/>
                    </a:lnTo>
                    <a:lnTo>
                      <a:pt x="987" y="884"/>
                    </a:lnTo>
                    <a:lnTo>
                      <a:pt x="988" y="883"/>
                    </a:lnTo>
                    <a:lnTo>
                      <a:pt x="989" y="884"/>
                    </a:lnTo>
                    <a:lnTo>
                      <a:pt x="989" y="886"/>
                    </a:lnTo>
                    <a:lnTo>
                      <a:pt x="992" y="885"/>
                    </a:lnTo>
                    <a:lnTo>
                      <a:pt x="993" y="886"/>
                    </a:lnTo>
                    <a:lnTo>
                      <a:pt x="995" y="886"/>
                    </a:lnTo>
                    <a:lnTo>
                      <a:pt x="996" y="886"/>
                    </a:lnTo>
                    <a:lnTo>
                      <a:pt x="997" y="889"/>
                    </a:lnTo>
                    <a:lnTo>
                      <a:pt x="998" y="888"/>
                    </a:lnTo>
                    <a:lnTo>
                      <a:pt x="999" y="886"/>
                    </a:lnTo>
                    <a:lnTo>
                      <a:pt x="1001" y="88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1" name="Freeform 35"/>
              <p:cNvSpPr>
                <a:spLocks/>
              </p:cNvSpPr>
              <p:nvPr/>
            </p:nvSpPr>
            <p:spPr bwMode="auto">
              <a:xfrm>
                <a:off x="3020" y="3042"/>
                <a:ext cx="167" cy="16"/>
              </a:xfrm>
              <a:custGeom>
                <a:avLst/>
                <a:gdLst>
                  <a:gd name="T0" fmla="*/ 4 w 167"/>
                  <a:gd name="T1" fmla="*/ 11 h 16"/>
                  <a:gd name="T2" fmla="*/ 9 w 167"/>
                  <a:gd name="T3" fmla="*/ 7 h 16"/>
                  <a:gd name="T4" fmla="*/ 15 w 167"/>
                  <a:gd name="T5" fmla="*/ 8 h 16"/>
                  <a:gd name="T6" fmla="*/ 19 w 167"/>
                  <a:gd name="T7" fmla="*/ 7 h 16"/>
                  <a:gd name="T8" fmla="*/ 25 w 167"/>
                  <a:gd name="T9" fmla="*/ 10 h 16"/>
                  <a:gd name="T10" fmla="*/ 29 w 167"/>
                  <a:gd name="T11" fmla="*/ 9 h 16"/>
                  <a:gd name="T12" fmla="*/ 35 w 167"/>
                  <a:gd name="T13" fmla="*/ 11 h 16"/>
                  <a:gd name="T14" fmla="*/ 39 w 167"/>
                  <a:gd name="T15" fmla="*/ 11 h 16"/>
                  <a:gd name="T16" fmla="*/ 44 w 167"/>
                  <a:gd name="T17" fmla="*/ 8 h 16"/>
                  <a:gd name="T18" fmla="*/ 50 w 167"/>
                  <a:gd name="T19" fmla="*/ 4 h 16"/>
                  <a:gd name="T20" fmla="*/ 55 w 167"/>
                  <a:gd name="T21" fmla="*/ 10 h 16"/>
                  <a:gd name="T22" fmla="*/ 58 w 167"/>
                  <a:gd name="T23" fmla="*/ 9 h 16"/>
                  <a:gd name="T24" fmla="*/ 62 w 167"/>
                  <a:gd name="T25" fmla="*/ 9 h 16"/>
                  <a:gd name="T26" fmla="*/ 67 w 167"/>
                  <a:gd name="T27" fmla="*/ 11 h 16"/>
                  <a:gd name="T28" fmla="*/ 71 w 167"/>
                  <a:gd name="T29" fmla="*/ 9 h 16"/>
                  <a:gd name="T30" fmla="*/ 76 w 167"/>
                  <a:gd name="T31" fmla="*/ 7 h 16"/>
                  <a:gd name="T32" fmla="*/ 81 w 167"/>
                  <a:gd name="T33" fmla="*/ 9 h 16"/>
                  <a:gd name="T34" fmla="*/ 86 w 167"/>
                  <a:gd name="T35" fmla="*/ 8 h 16"/>
                  <a:gd name="T36" fmla="*/ 89 w 167"/>
                  <a:gd name="T37" fmla="*/ 9 h 16"/>
                  <a:gd name="T38" fmla="*/ 95 w 167"/>
                  <a:gd name="T39" fmla="*/ 12 h 16"/>
                  <a:gd name="T40" fmla="*/ 99 w 167"/>
                  <a:gd name="T41" fmla="*/ 9 h 16"/>
                  <a:gd name="T42" fmla="*/ 104 w 167"/>
                  <a:gd name="T43" fmla="*/ 8 h 16"/>
                  <a:gd name="T44" fmla="*/ 106 w 167"/>
                  <a:gd name="T45" fmla="*/ 16 h 16"/>
                  <a:gd name="T46" fmla="*/ 109 w 167"/>
                  <a:gd name="T47" fmla="*/ 9 h 16"/>
                  <a:gd name="T48" fmla="*/ 114 w 167"/>
                  <a:gd name="T49" fmla="*/ 6 h 16"/>
                  <a:gd name="T50" fmla="*/ 116 w 167"/>
                  <a:gd name="T51" fmla="*/ 9 h 16"/>
                  <a:gd name="T52" fmla="*/ 120 w 167"/>
                  <a:gd name="T53" fmla="*/ 6 h 16"/>
                  <a:gd name="T54" fmla="*/ 125 w 167"/>
                  <a:gd name="T55" fmla="*/ 7 h 16"/>
                  <a:gd name="T56" fmla="*/ 127 w 167"/>
                  <a:gd name="T57" fmla="*/ 8 h 16"/>
                  <a:gd name="T58" fmla="*/ 131 w 167"/>
                  <a:gd name="T59" fmla="*/ 11 h 16"/>
                  <a:gd name="T60" fmla="*/ 134 w 167"/>
                  <a:gd name="T61" fmla="*/ 10 h 16"/>
                  <a:gd name="T62" fmla="*/ 135 w 167"/>
                  <a:gd name="T63" fmla="*/ 9 h 16"/>
                  <a:gd name="T64" fmla="*/ 139 w 167"/>
                  <a:gd name="T65" fmla="*/ 7 h 16"/>
                  <a:gd name="T66" fmla="*/ 141 w 167"/>
                  <a:gd name="T67" fmla="*/ 6 h 16"/>
                  <a:gd name="T68" fmla="*/ 144 w 167"/>
                  <a:gd name="T69" fmla="*/ 6 h 16"/>
                  <a:gd name="T70" fmla="*/ 145 w 167"/>
                  <a:gd name="T71" fmla="*/ 10 h 16"/>
                  <a:gd name="T72" fmla="*/ 148 w 167"/>
                  <a:gd name="T73" fmla="*/ 10 h 16"/>
                  <a:gd name="T74" fmla="*/ 150 w 167"/>
                  <a:gd name="T75" fmla="*/ 12 h 16"/>
                  <a:gd name="T76" fmla="*/ 152 w 167"/>
                  <a:gd name="T77" fmla="*/ 9 h 16"/>
                  <a:gd name="T78" fmla="*/ 154 w 167"/>
                  <a:gd name="T79" fmla="*/ 10 h 16"/>
                  <a:gd name="T80" fmla="*/ 154 w 167"/>
                  <a:gd name="T81" fmla="*/ 10 h 16"/>
                  <a:gd name="T82" fmla="*/ 157 w 167"/>
                  <a:gd name="T83" fmla="*/ 6 h 16"/>
                  <a:gd name="T84" fmla="*/ 159 w 167"/>
                  <a:gd name="T85" fmla="*/ 11 h 16"/>
                  <a:gd name="T86" fmla="*/ 162 w 167"/>
                  <a:gd name="T87" fmla="*/ 14 h 16"/>
                  <a:gd name="T88" fmla="*/ 162 w 167"/>
                  <a:gd name="T89" fmla="*/ 10 h 16"/>
                  <a:gd name="T90" fmla="*/ 163 w 167"/>
                  <a:gd name="T91" fmla="*/ 8 h 16"/>
                  <a:gd name="T92" fmla="*/ 164 w 167"/>
                  <a:gd name="T93" fmla="*/ 4 h 16"/>
                  <a:gd name="T94" fmla="*/ 163 w 167"/>
                  <a:gd name="T95" fmla="*/ 7 h 16"/>
                  <a:gd name="T96" fmla="*/ 164 w 167"/>
                  <a:gd name="T97" fmla="*/ 11 h 16"/>
                  <a:gd name="T98" fmla="*/ 163 w 167"/>
                  <a:gd name="T99" fmla="*/ 10 h 16"/>
                  <a:gd name="T100" fmla="*/ 166 w 167"/>
                  <a:gd name="T101" fmla="*/ 11 h 16"/>
                  <a:gd name="T102" fmla="*/ 167 w 167"/>
                  <a:gd name="T103" fmla="*/ 9 h 16"/>
                  <a:gd name="T104" fmla="*/ 164 w 167"/>
                  <a:gd name="T105" fmla="*/ 9 h 16"/>
                  <a:gd name="T106" fmla="*/ 166 w 167"/>
                  <a:gd name="T107" fmla="*/ 2 h 16"/>
                  <a:gd name="T108" fmla="*/ 166 w 167"/>
                  <a:gd name="T109" fmla="*/ 0 h 16"/>
                  <a:gd name="T110" fmla="*/ 166 w 167"/>
                  <a:gd name="T111" fmla="*/ 3 h 16"/>
                  <a:gd name="T112" fmla="*/ 166 w 167"/>
                  <a:gd name="T113" fmla="*/ 9 h 16"/>
                  <a:gd name="T114" fmla="*/ 164 w 167"/>
                  <a:gd name="T115" fmla="*/ 12 h 16"/>
                  <a:gd name="T116" fmla="*/ 163 w 167"/>
                  <a:gd name="T117" fmla="*/ 14 h 16"/>
                  <a:gd name="T118" fmla="*/ 164 w 167"/>
                  <a:gd name="T119" fmla="*/ 8 h 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7"/>
                  <a:gd name="T181" fmla="*/ 0 h 16"/>
                  <a:gd name="T182" fmla="*/ 167 w 167"/>
                  <a:gd name="T183" fmla="*/ 16 h 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7" h="16">
                    <a:moveTo>
                      <a:pt x="0" y="14"/>
                    </a:moveTo>
                    <a:lnTo>
                      <a:pt x="2" y="12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0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4" y="10"/>
                    </a:lnTo>
                    <a:lnTo>
                      <a:pt x="25" y="10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8" y="12"/>
                    </a:lnTo>
                    <a:lnTo>
                      <a:pt x="29" y="9"/>
                    </a:lnTo>
                    <a:lnTo>
                      <a:pt x="30" y="9"/>
                    </a:lnTo>
                    <a:lnTo>
                      <a:pt x="31" y="10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7" y="11"/>
                    </a:lnTo>
                    <a:lnTo>
                      <a:pt x="37" y="12"/>
                    </a:lnTo>
                    <a:lnTo>
                      <a:pt x="38" y="12"/>
                    </a:lnTo>
                    <a:lnTo>
                      <a:pt x="39" y="11"/>
                    </a:lnTo>
                    <a:lnTo>
                      <a:pt x="40" y="10"/>
                    </a:lnTo>
                    <a:lnTo>
                      <a:pt x="42" y="10"/>
                    </a:lnTo>
                    <a:lnTo>
                      <a:pt x="43" y="10"/>
                    </a:lnTo>
                    <a:lnTo>
                      <a:pt x="44" y="8"/>
                    </a:lnTo>
                    <a:lnTo>
                      <a:pt x="44" y="7"/>
                    </a:lnTo>
                    <a:lnTo>
                      <a:pt x="47" y="6"/>
                    </a:lnTo>
                    <a:lnTo>
                      <a:pt x="48" y="7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2" y="6"/>
                    </a:lnTo>
                    <a:lnTo>
                      <a:pt x="55" y="8"/>
                    </a:lnTo>
                    <a:lnTo>
                      <a:pt x="55" y="10"/>
                    </a:lnTo>
                    <a:lnTo>
                      <a:pt x="56" y="14"/>
                    </a:lnTo>
                    <a:lnTo>
                      <a:pt x="57" y="11"/>
                    </a:lnTo>
                    <a:lnTo>
                      <a:pt x="57" y="9"/>
                    </a:lnTo>
                    <a:lnTo>
                      <a:pt x="58" y="9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1" y="8"/>
                    </a:lnTo>
                    <a:lnTo>
                      <a:pt x="62" y="9"/>
                    </a:lnTo>
                    <a:lnTo>
                      <a:pt x="64" y="10"/>
                    </a:lnTo>
                    <a:lnTo>
                      <a:pt x="65" y="11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2"/>
                    </a:lnTo>
                    <a:lnTo>
                      <a:pt x="68" y="11"/>
                    </a:lnTo>
                    <a:lnTo>
                      <a:pt x="70" y="10"/>
                    </a:lnTo>
                    <a:lnTo>
                      <a:pt x="71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7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3" y="7"/>
                    </a:lnTo>
                    <a:lnTo>
                      <a:pt x="84" y="3"/>
                    </a:lnTo>
                    <a:lnTo>
                      <a:pt x="85" y="7"/>
                    </a:lnTo>
                    <a:lnTo>
                      <a:pt x="86" y="8"/>
                    </a:lnTo>
                    <a:lnTo>
                      <a:pt x="87" y="7"/>
                    </a:lnTo>
                    <a:lnTo>
                      <a:pt x="87" y="10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92" y="11"/>
                    </a:lnTo>
                    <a:lnTo>
                      <a:pt x="93" y="12"/>
                    </a:lnTo>
                    <a:lnTo>
                      <a:pt x="94" y="14"/>
                    </a:lnTo>
                    <a:lnTo>
                      <a:pt x="95" y="12"/>
                    </a:lnTo>
                    <a:lnTo>
                      <a:pt x="96" y="14"/>
                    </a:lnTo>
                    <a:lnTo>
                      <a:pt x="96" y="10"/>
                    </a:lnTo>
                    <a:lnTo>
                      <a:pt x="98" y="11"/>
                    </a:lnTo>
                    <a:lnTo>
                      <a:pt x="99" y="9"/>
                    </a:lnTo>
                    <a:lnTo>
                      <a:pt x="99" y="10"/>
                    </a:lnTo>
                    <a:lnTo>
                      <a:pt x="101" y="8"/>
                    </a:lnTo>
                    <a:lnTo>
                      <a:pt x="103" y="9"/>
                    </a:lnTo>
                    <a:lnTo>
                      <a:pt x="104" y="8"/>
                    </a:lnTo>
                    <a:lnTo>
                      <a:pt x="105" y="11"/>
                    </a:lnTo>
                    <a:lnTo>
                      <a:pt x="105" y="14"/>
                    </a:lnTo>
                    <a:lnTo>
                      <a:pt x="105" y="15"/>
                    </a:lnTo>
                    <a:lnTo>
                      <a:pt x="106" y="16"/>
                    </a:lnTo>
                    <a:lnTo>
                      <a:pt x="107" y="12"/>
                    </a:lnTo>
                    <a:lnTo>
                      <a:pt x="107" y="14"/>
                    </a:lnTo>
                    <a:lnTo>
                      <a:pt x="109" y="14"/>
                    </a:lnTo>
                    <a:lnTo>
                      <a:pt x="109" y="9"/>
                    </a:lnTo>
                    <a:lnTo>
                      <a:pt x="112" y="6"/>
                    </a:lnTo>
                    <a:lnTo>
                      <a:pt x="113" y="7"/>
                    </a:lnTo>
                    <a:lnTo>
                      <a:pt x="113" y="8"/>
                    </a:lnTo>
                    <a:lnTo>
                      <a:pt x="114" y="6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5" y="9"/>
                    </a:lnTo>
                    <a:lnTo>
                      <a:pt x="116" y="9"/>
                    </a:lnTo>
                    <a:lnTo>
                      <a:pt x="116" y="8"/>
                    </a:lnTo>
                    <a:lnTo>
                      <a:pt x="117" y="8"/>
                    </a:lnTo>
                    <a:lnTo>
                      <a:pt x="118" y="6"/>
                    </a:lnTo>
                    <a:lnTo>
                      <a:pt x="120" y="6"/>
                    </a:lnTo>
                    <a:lnTo>
                      <a:pt x="121" y="7"/>
                    </a:lnTo>
                    <a:lnTo>
                      <a:pt x="123" y="8"/>
                    </a:lnTo>
                    <a:lnTo>
                      <a:pt x="124" y="8"/>
                    </a:lnTo>
                    <a:lnTo>
                      <a:pt x="125" y="7"/>
                    </a:lnTo>
                    <a:lnTo>
                      <a:pt x="125" y="6"/>
                    </a:lnTo>
                    <a:lnTo>
                      <a:pt x="126" y="4"/>
                    </a:lnTo>
                    <a:lnTo>
                      <a:pt x="127" y="7"/>
                    </a:lnTo>
                    <a:lnTo>
                      <a:pt x="127" y="8"/>
                    </a:lnTo>
                    <a:lnTo>
                      <a:pt x="129" y="8"/>
                    </a:lnTo>
                    <a:lnTo>
                      <a:pt x="129" y="10"/>
                    </a:lnTo>
                    <a:lnTo>
                      <a:pt x="130" y="11"/>
                    </a:lnTo>
                    <a:lnTo>
                      <a:pt x="131" y="11"/>
                    </a:lnTo>
                    <a:lnTo>
                      <a:pt x="132" y="10"/>
                    </a:lnTo>
                    <a:lnTo>
                      <a:pt x="133" y="10"/>
                    </a:lnTo>
                    <a:lnTo>
                      <a:pt x="133" y="11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5" y="9"/>
                    </a:lnTo>
                    <a:lnTo>
                      <a:pt x="134" y="9"/>
                    </a:lnTo>
                    <a:lnTo>
                      <a:pt x="135" y="9"/>
                    </a:lnTo>
                    <a:lnTo>
                      <a:pt x="136" y="9"/>
                    </a:lnTo>
                    <a:lnTo>
                      <a:pt x="138" y="9"/>
                    </a:lnTo>
                    <a:lnTo>
                      <a:pt x="138" y="8"/>
                    </a:lnTo>
                    <a:lnTo>
                      <a:pt x="139" y="7"/>
                    </a:lnTo>
                    <a:lnTo>
                      <a:pt x="140" y="6"/>
                    </a:lnTo>
                    <a:lnTo>
                      <a:pt x="141" y="4"/>
                    </a:lnTo>
                    <a:lnTo>
                      <a:pt x="142" y="6"/>
                    </a:lnTo>
                    <a:lnTo>
                      <a:pt x="141" y="6"/>
                    </a:lnTo>
                    <a:lnTo>
                      <a:pt x="142" y="4"/>
                    </a:lnTo>
                    <a:lnTo>
                      <a:pt x="143" y="4"/>
                    </a:lnTo>
                    <a:lnTo>
                      <a:pt x="144" y="3"/>
                    </a:lnTo>
                    <a:lnTo>
                      <a:pt x="144" y="6"/>
                    </a:lnTo>
                    <a:lnTo>
                      <a:pt x="145" y="7"/>
                    </a:lnTo>
                    <a:lnTo>
                      <a:pt x="144" y="7"/>
                    </a:lnTo>
                    <a:lnTo>
                      <a:pt x="144" y="10"/>
                    </a:lnTo>
                    <a:lnTo>
                      <a:pt x="145" y="10"/>
                    </a:lnTo>
                    <a:lnTo>
                      <a:pt x="145" y="11"/>
                    </a:lnTo>
                    <a:lnTo>
                      <a:pt x="146" y="10"/>
                    </a:lnTo>
                    <a:lnTo>
                      <a:pt x="146" y="7"/>
                    </a:lnTo>
                    <a:lnTo>
                      <a:pt x="148" y="10"/>
                    </a:lnTo>
                    <a:lnTo>
                      <a:pt x="148" y="12"/>
                    </a:lnTo>
                    <a:lnTo>
                      <a:pt x="148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51" y="11"/>
                    </a:lnTo>
                    <a:lnTo>
                      <a:pt x="151" y="10"/>
                    </a:lnTo>
                    <a:lnTo>
                      <a:pt x="151" y="9"/>
                    </a:lnTo>
                    <a:lnTo>
                      <a:pt x="152" y="9"/>
                    </a:lnTo>
                    <a:lnTo>
                      <a:pt x="153" y="9"/>
                    </a:lnTo>
                    <a:lnTo>
                      <a:pt x="154" y="9"/>
                    </a:lnTo>
                    <a:lnTo>
                      <a:pt x="153" y="9"/>
                    </a:lnTo>
                    <a:lnTo>
                      <a:pt x="154" y="10"/>
                    </a:lnTo>
                    <a:lnTo>
                      <a:pt x="154" y="11"/>
                    </a:lnTo>
                    <a:lnTo>
                      <a:pt x="154" y="12"/>
                    </a:lnTo>
                    <a:lnTo>
                      <a:pt x="155" y="10"/>
                    </a:lnTo>
                    <a:lnTo>
                      <a:pt x="154" y="10"/>
                    </a:lnTo>
                    <a:lnTo>
                      <a:pt x="155" y="8"/>
                    </a:lnTo>
                    <a:lnTo>
                      <a:pt x="157" y="6"/>
                    </a:lnTo>
                    <a:lnTo>
                      <a:pt x="155" y="6"/>
                    </a:lnTo>
                    <a:lnTo>
                      <a:pt x="157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7" y="10"/>
                    </a:lnTo>
                    <a:lnTo>
                      <a:pt x="159" y="11"/>
                    </a:lnTo>
                    <a:lnTo>
                      <a:pt x="159" y="15"/>
                    </a:lnTo>
                    <a:lnTo>
                      <a:pt x="160" y="14"/>
                    </a:lnTo>
                    <a:lnTo>
                      <a:pt x="161" y="12"/>
                    </a:lnTo>
                    <a:lnTo>
                      <a:pt x="162" y="14"/>
                    </a:lnTo>
                    <a:lnTo>
                      <a:pt x="162" y="11"/>
                    </a:lnTo>
                    <a:lnTo>
                      <a:pt x="162" y="10"/>
                    </a:lnTo>
                    <a:lnTo>
                      <a:pt x="162" y="12"/>
                    </a:lnTo>
                    <a:lnTo>
                      <a:pt x="162" y="10"/>
                    </a:lnTo>
                    <a:lnTo>
                      <a:pt x="163" y="10"/>
                    </a:lnTo>
                    <a:lnTo>
                      <a:pt x="163" y="9"/>
                    </a:lnTo>
                    <a:lnTo>
                      <a:pt x="162" y="9"/>
                    </a:lnTo>
                    <a:lnTo>
                      <a:pt x="163" y="8"/>
                    </a:lnTo>
                    <a:lnTo>
                      <a:pt x="163" y="9"/>
                    </a:lnTo>
                    <a:lnTo>
                      <a:pt x="163" y="7"/>
                    </a:lnTo>
                    <a:lnTo>
                      <a:pt x="163" y="3"/>
                    </a:lnTo>
                    <a:lnTo>
                      <a:pt x="164" y="4"/>
                    </a:lnTo>
                    <a:lnTo>
                      <a:pt x="164" y="3"/>
                    </a:lnTo>
                    <a:lnTo>
                      <a:pt x="164" y="4"/>
                    </a:lnTo>
                    <a:lnTo>
                      <a:pt x="164" y="3"/>
                    </a:lnTo>
                    <a:lnTo>
                      <a:pt x="163" y="7"/>
                    </a:lnTo>
                    <a:lnTo>
                      <a:pt x="164" y="9"/>
                    </a:lnTo>
                    <a:lnTo>
                      <a:pt x="166" y="10"/>
                    </a:lnTo>
                    <a:lnTo>
                      <a:pt x="164" y="12"/>
                    </a:lnTo>
                    <a:lnTo>
                      <a:pt x="164" y="11"/>
                    </a:lnTo>
                    <a:lnTo>
                      <a:pt x="164" y="9"/>
                    </a:lnTo>
                    <a:lnTo>
                      <a:pt x="164" y="8"/>
                    </a:lnTo>
                    <a:lnTo>
                      <a:pt x="164" y="10"/>
                    </a:lnTo>
                    <a:lnTo>
                      <a:pt x="163" y="10"/>
                    </a:lnTo>
                    <a:lnTo>
                      <a:pt x="164" y="9"/>
                    </a:lnTo>
                    <a:lnTo>
                      <a:pt x="164" y="10"/>
                    </a:lnTo>
                    <a:lnTo>
                      <a:pt x="166" y="12"/>
                    </a:lnTo>
                    <a:lnTo>
                      <a:pt x="166" y="11"/>
                    </a:lnTo>
                    <a:lnTo>
                      <a:pt x="164" y="9"/>
                    </a:lnTo>
                    <a:lnTo>
                      <a:pt x="166" y="7"/>
                    </a:lnTo>
                    <a:lnTo>
                      <a:pt x="166" y="10"/>
                    </a:lnTo>
                    <a:lnTo>
                      <a:pt x="167" y="9"/>
                    </a:lnTo>
                    <a:lnTo>
                      <a:pt x="166" y="10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4" y="9"/>
                    </a:lnTo>
                    <a:lnTo>
                      <a:pt x="166" y="9"/>
                    </a:lnTo>
                    <a:lnTo>
                      <a:pt x="166" y="10"/>
                    </a:lnTo>
                    <a:lnTo>
                      <a:pt x="164" y="7"/>
                    </a:lnTo>
                    <a:lnTo>
                      <a:pt x="166" y="2"/>
                    </a:lnTo>
                    <a:lnTo>
                      <a:pt x="164" y="3"/>
                    </a:lnTo>
                    <a:lnTo>
                      <a:pt x="166" y="3"/>
                    </a:lnTo>
                    <a:lnTo>
                      <a:pt x="166" y="1"/>
                    </a:lnTo>
                    <a:lnTo>
                      <a:pt x="166" y="0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6" y="2"/>
                    </a:lnTo>
                    <a:lnTo>
                      <a:pt x="166" y="3"/>
                    </a:lnTo>
                    <a:lnTo>
                      <a:pt x="166" y="4"/>
                    </a:lnTo>
                    <a:lnTo>
                      <a:pt x="166" y="7"/>
                    </a:lnTo>
                    <a:lnTo>
                      <a:pt x="166" y="8"/>
                    </a:lnTo>
                    <a:lnTo>
                      <a:pt x="166" y="9"/>
                    </a:lnTo>
                    <a:lnTo>
                      <a:pt x="166" y="10"/>
                    </a:lnTo>
                    <a:lnTo>
                      <a:pt x="164" y="9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4" y="14"/>
                    </a:lnTo>
                    <a:lnTo>
                      <a:pt x="164" y="11"/>
                    </a:lnTo>
                    <a:lnTo>
                      <a:pt x="164" y="9"/>
                    </a:lnTo>
                    <a:lnTo>
                      <a:pt x="163" y="14"/>
                    </a:lnTo>
                    <a:lnTo>
                      <a:pt x="164" y="14"/>
                    </a:lnTo>
                    <a:lnTo>
                      <a:pt x="164" y="11"/>
                    </a:lnTo>
                    <a:lnTo>
                      <a:pt x="164" y="9"/>
                    </a:lnTo>
                    <a:lnTo>
                      <a:pt x="164" y="8"/>
                    </a:lnTo>
                    <a:lnTo>
                      <a:pt x="164" y="9"/>
                    </a:lnTo>
                    <a:lnTo>
                      <a:pt x="164" y="8"/>
                    </a:lnTo>
                    <a:lnTo>
                      <a:pt x="164" y="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2" name="Freeform 36"/>
              <p:cNvSpPr>
                <a:spLocks/>
              </p:cNvSpPr>
              <p:nvPr/>
            </p:nvSpPr>
            <p:spPr bwMode="auto">
              <a:xfrm>
                <a:off x="2129" y="2294"/>
                <a:ext cx="1058" cy="758"/>
              </a:xfrm>
              <a:custGeom>
                <a:avLst/>
                <a:gdLst>
                  <a:gd name="T0" fmla="*/ 10 w 1058"/>
                  <a:gd name="T1" fmla="*/ 31 h 758"/>
                  <a:gd name="T2" fmla="*/ 22 w 1058"/>
                  <a:gd name="T3" fmla="*/ 66 h 758"/>
                  <a:gd name="T4" fmla="*/ 36 w 1058"/>
                  <a:gd name="T5" fmla="*/ 110 h 758"/>
                  <a:gd name="T6" fmla="*/ 49 w 1058"/>
                  <a:gd name="T7" fmla="*/ 147 h 758"/>
                  <a:gd name="T8" fmla="*/ 65 w 1058"/>
                  <a:gd name="T9" fmla="*/ 193 h 758"/>
                  <a:gd name="T10" fmla="*/ 79 w 1058"/>
                  <a:gd name="T11" fmla="*/ 229 h 758"/>
                  <a:gd name="T12" fmla="*/ 94 w 1058"/>
                  <a:gd name="T13" fmla="*/ 268 h 758"/>
                  <a:gd name="T14" fmla="*/ 109 w 1058"/>
                  <a:gd name="T15" fmla="*/ 301 h 758"/>
                  <a:gd name="T16" fmla="*/ 124 w 1058"/>
                  <a:gd name="T17" fmla="*/ 334 h 758"/>
                  <a:gd name="T18" fmla="*/ 138 w 1058"/>
                  <a:gd name="T19" fmla="*/ 366 h 758"/>
                  <a:gd name="T20" fmla="*/ 154 w 1058"/>
                  <a:gd name="T21" fmla="*/ 398 h 758"/>
                  <a:gd name="T22" fmla="*/ 172 w 1058"/>
                  <a:gd name="T23" fmla="*/ 434 h 758"/>
                  <a:gd name="T24" fmla="*/ 190 w 1058"/>
                  <a:gd name="T25" fmla="*/ 464 h 758"/>
                  <a:gd name="T26" fmla="*/ 206 w 1058"/>
                  <a:gd name="T27" fmla="*/ 490 h 758"/>
                  <a:gd name="T28" fmla="*/ 225 w 1058"/>
                  <a:gd name="T29" fmla="*/ 518 h 758"/>
                  <a:gd name="T30" fmla="*/ 241 w 1058"/>
                  <a:gd name="T31" fmla="*/ 542 h 758"/>
                  <a:gd name="T32" fmla="*/ 258 w 1058"/>
                  <a:gd name="T33" fmla="*/ 564 h 758"/>
                  <a:gd name="T34" fmla="*/ 276 w 1058"/>
                  <a:gd name="T35" fmla="*/ 586 h 758"/>
                  <a:gd name="T36" fmla="*/ 294 w 1058"/>
                  <a:gd name="T37" fmla="*/ 606 h 758"/>
                  <a:gd name="T38" fmla="*/ 312 w 1058"/>
                  <a:gd name="T39" fmla="*/ 624 h 758"/>
                  <a:gd name="T40" fmla="*/ 331 w 1058"/>
                  <a:gd name="T41" fmla="*/ 640 h 758"/>
                  <a:gd name="T42" fmla="*/ 352 w 1058"/>
                  <a:gd name="T43" fmla="*/ 658 h 758"/>
                  <a:gd name="T44" fmla="*/ 373 w 1058"/>
                  <a:gd name="T45" fmla="*/ 672 h 758"/>
                  <a:gd name="T46" fmla="*/ 392 w 1058"/>
                  <a:gd name="T47" fmla="*/ 684 h 758"/>
                  <a:gd name="T48" fmla="*/ 414 w 1058"/>
                  <a:gd name="T49" fmla="*/ 696 h 758"/>
                  <a:gd name="T50" fmla="*/ 436 w 1058"/>
                  <a:gd name="T51" fmla="*/ 707 h 758"/>
                  <a:gd name="T52" fmla="*/ 458 w 1058"/>
                  <a:gd name="T53" fmla="*/ 715 h 758"/>
                  <a:gd name="T54" fmla="*/ 481 w 1058"/>
                  <a:gd name="T55" fmla="*/ 725 h 758"/>
                  <a:gd name="T56" fmla="*/ 506 w 1058"/>
                  <a:gd name="T57" fmla="*/ 732 h 758"/>
                  <a:gd name="T58" fmla="*/ 524 w 1058"/>
                  <a:gd name="T59" fmla="*/ 736 h 758"/>
                  <a:gd name="T60" fmla="*/ 546 w 1058"/>
                  <a:gd name="T61" fmla="*/ 741 h 758"/>
                  <a:gd name="T62" fmla="*/ 568 w 1058"/>
                  <a:gd name="T63" fmla="*/ 744 h 758"/>
                  <a:gd name="T64" fmla="*/ 587 w 1058"/>
                  <a:gd name="T65" fmla="*/ 748 h 758"/>
                  <a:gd name="T66" fmla="*/ 609 w 1058"/>
                  <a:gd name="T67" fmla="*/ 750 h 758"/>
                  <a:gd name="T68" fmla="*/ 632 w 1058"/>
                  <a:gd name="T69" fmla="*/ 752 h 758"/>
                  <a:gd name="T70" fmla="*/ 652 w 1058"/>
                  <a:gd name="T71" fmla="*/ 754 h 758"/>
                  <a:gd name="T72" fmla="*/ 673 w 1058"/>
                  <a:gd name="T73" fmla="*/ 755 h 758"/>
                  <a:gd name="T74" fmla="*/ 692 w 1058"/>
                  <a:gd name="T75" fmla="*/ 756 h 758"/>
                  <a:gd name="T76" fmla="*/ 710 w 1058"/>
                  <a:gd name="T77" fmla="*/ 757 h 758"/>
                  <a:gd name="T78" fmla="*/ 730 w 1058"/>
                  <a:gd name="T79" fmla="*/ 757 h 758"/>
                  <a:gd name="T80" fmla="*/ 748 w 1058"/>
                  <a:gd name="T81" fmla="*/ 757 h 758"/>
                  <a:gd name="T82" fmla="*/ 771 w 1058"/>
                  <a:gd name="T83" fmla="*/ 758 h 758"/>
                  <a:gd name="T84" fmla="*/ 787 w 1058"/>
                  <a:gd name="T85" fmla="*/ 758 h 758"/>
                  <a:gd name="T86" fmla="*/ 808 w 1058"/>
                  <a:gd name="T87" fmla="*/ 758 h 758"/>
                  <a:gd name="T88" fmla="*/ 830 w 1058"/>
                  <a:gd name="T89" fmla="*/ 758 h 758"/>
                  <a:gd name="T90" fmla="*/ 848 w 1058"/>
                  <a:gd name="T91" fmla="*/ 758 h 758"/>
                  <a:gd name="T92" fmla="*/ 865 w 1058"/>
                  <a:gd name="T93" fmla="*/ 757 h 758"/>
                  <a:gd name="T94" fmla="*/ 883 w 1058"/>
                  <a:gd name="T95" fmla="*/ 757 h 758"/>
                  <a:gd name="T96" fmla="*/ 898 w 1058"/>
                  <a:gd name="T97" fmla="*/ 757 h 758"/>
                  <a:gd name="T98" fmla="*/ 915 w 1058"/>
                  <a:gd name="T99" fmla="*/ 757 h 758"/>
                  <a:gd name="T100" fmla="*/ 930 w 1058"/>
                  <a:gd name="T101" fmla="*/ 757 h 758"/>
                  <a:gd name="T102" fmla="*/ 947 w 1058"/>
                  <a:gd name="T103" fmla="*/ 757 h 758"/>
                  <a:gd name="T104" fmla="*/ 961 w 1058"/>
                  <a:gd name="T105" fmla="*/ 757 h 758"/>
                  <a:gd name="T106" fmla="*/ 978 w 1058"/>
                  <a:gd name="T107" fmla="*/ 757 h 758"/>
                  <a:gd name="T108" fmla="*/ 994 w 1058"/>
                  <a:gd name="T109" fmla="*/ 756 h 758"/>
                  <a:gd name="T110" fmla="*/ 1008 w 1058"/>
                  <a:gd name="T111" fmla="*/ 756 h 758"/>
                  <a:gd name="T112" fmla="*/ 1022 w 1058"/>
                  <a:gd name="T113" fmla="*/ 756 h 758"/>
                  <a:gd name="T114" fmla="*/ 1032 w 1058"/>
                  <a:gd name="T115" fmla="*/ 756 h 758"/>
                  <a:gd name="T116" fmla="*/ 1041 w 1058"/>
                  <a:gd name="T117" fmla="*/ 756 h 758"/>
                  <a:gd name="T118" fmla="*/ 1046 w 1058"/>
                  <a:gd name="T119" fmla="*/ 756 h 758"/>
                  <a:gd name="T120" fmla="*/ 1055 w 1058"/>
                  <a:gd name="T121" fmla="*/ 756 h 758"/>
                  <a:gd name="T122" fmla="*/ 1057 w 1058"/>
                  <a:gd name="T123" fmla="*/ 756 h 758"/>
                  <a:gd name="T124" fmla="*/ 1055 w 1058"/>
                  <a:gd name="T125" fmla="*/ 756 h 7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58"/>
                  <a:gd name="T190" fmla="*/ 0 h 758"/>
                  <a:gd name="T191" fmla="*/ 1058 w 1058"/>
                  <a:gd name="T192" fmla="*/ 758 h 75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58" h="758">
                    <a:moveTo>
                      <a:pt x="0" y="0"/>
                    </a:moveTo>
                    <a:lnTo>
                      <a:pt x="1" y="4"/>
                    </a:lnTo>
                    <a:lnTo>
                      <a:pt x="3" y="7"/>
                    </a:lnTo>
                    <a:lnTo>
                      <a:pt x="4" y="11"/>
                    </a:lnTo>
                    <a:lnTo>
                      <a:pt x="6" y="16"/>
                    </a:lnTo>
                    <a:lnTo>
                      <a:pt x="7" y="20"/>
                    </a:lnTo>
                    <a:lnTo>
                      <a:pt x="8" y="24"/>
                    </a:lnTo>
                    <a:lnTo>
                      <a:pt x="8" y="26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10" y="31"/>
                    </a:lnTo>
                    <a:lnTo>
                      <a:pt x="13" y="37"/>
                    </a:lnTo>
                    <a:lnTo>
                      <a:pt x="13" y="39"/>
                    </a:lnTo>
                    <a:lnTo>
                      <a:pt x="15" y="44"/>
                    </a:lnTo>
                    <a:lnTo>
                      <a:pt x="16" y="47"/>
                    </a:lnTo>
                    <a:lnTo>
                      <a:pt x="17" y="54"/>
                    </a:lnTo>
                    <a:lnTo>
                      <a:pt x="18" y="56"/>
                    </a:lnTo>
                    <a:lnTo>
                      <a:pt x="19" y="59"/>
                    </a:lnTo>
                    <a:lnTo>
                      <a:pt x="19" y="60"/>
                    </a:lnTo>
                    <a:lnTo>
                      <a:pt x="20" y="62"/>
                    </a:lnTo>
                    <a:lnTo>
                      <a:pt x="22" y="65"/>
                    </a:lnTo>
                    <a:lnTo>
                      <a:pt x="22" y="66"/>
                    </a:lnTo>
                    <a:lnTo>
                      <a:pt x="23" y="71"/>
                    </a:lnTo>
                    <a:lnTo>
                      <a:pt x="25" y="77"/>
                    </a:lnTo>
                    <a:lnTo>
                      <a:pt x="27" y="83"/>
                    </a:lnTo>
                    <a:lnTo>
                      <a:pt x="28" y="88"/>
                    </a:lnTo>
                    <a:lnTo>
                      <a:pt x="28" y="87"/>
                    </a:lnTo>
                    <a:lnTo>
                      <a:pt x="29" y="90"/>
                    </a:lnTo>
                    <a:lnTo>
                      <a:pt x="31" y="94"/>
                    </a:lnTo>
                    <a:lnTo>
                      <a:pt x="32" y="96"/>
                    </a:lnTo>
                    <a:lnTo>
                      <a:pt x="33" y="101"/>
                    </a:lnTo>
                    <a:lnTo>
                      <a:pt x="35" y="106"/>
                    </a:lnTo>
                    <a:lnTo>
                      <a:pt x="36" y="110"/>
                    </a:lnTo>
                    <a:lnTo>
                      <a:pt x="37" y="114"/>
                    </a:lnTo>
                    <a:lnTo>
                      <a:pt x="38" y="118"/>
                    </a:lnTo>
                    <a:lnTo>
                      <a:pt x="40" y="121"/>
                    </a:lnTo>
                    <a:lnTo>
                      <a:pt x="42" y="126"/>
                    </a:lnTo>
                    <a:lnTo>
                      <a:pt x="43" y="129"/>
                    </a:lnTo>
                    <a:lnTo>
                      <a:pt x="45" y="134"/>
                    </a:lnTo>
                    <a:lnTo>
                      <a:pt x="46" y="139"/>
                    </a:lnTo>
                    <a:lnTo>
                      <a:pt x="47" y="141"/>
                    </a:lnTo>
                    <a:lnTo>
                      <a:pt x="47" y="143"/>
                    </a:lnTo>
                    <a:lnTo>
                      <a:pt x="49" y="146"/>
                    </a:lnTo>
                    <a:lnTo>
                      <a:pt x="49" y="147"/>
                    </a:lnTo>
                    <a:lnTo>
                      <a:pt x="50" y="150"/>
                    </a:lnTo>
                    <a:lnTo>
                      <a:pt x="51" y="151"/>
                    </a:lnTo>
                    <a:lnTo>
                      <a:pt x="52" y="156"/>
                    </a:lnTo>
                    <a:lnTo>
                      <a:pt x="54" y="162"/>
                    </a:lnTo>
                    <a:lnTo>
                      <a:pt x="56" y="167"/>
                    </a:lnTo>
                    <a:lnTo>
                      <a:pt x="57" y="171"/>
                    </a:lnTo>
                    <a:lnTo>
                      <a:pt x="59" y="173"/>
                    </a:lnTo>
                    <a:lnTo>
                      <a:pt x="61" y="179"/>
                    </a:lnTo>
                    <a:lnTo>
                      <a:pt x="62" y="182"/>
                    </a:lnTo>
                    <a:lnTo>
                      <a:pt x="64" y="188"/>
                    </a:lnTo>
                    <a:lnTo>
                      <a:pt x="65" y="193"/>
                    </a:lnTo>
                    <a:lnTo>
                      <a:pt x="68" y="197"/>
                    </a:lnTo>
                    <a:lnTo>
                      <a:pt x="69" y="200"/>
                    </a:lnTo>
                    <a:lnTo>
                      <a:pt x="69" y="201"/>
                    </a:lnTo>
                    <a:lnTo>
                      <a:pt x="70" y="204"/>
                    </a:lnTo>
                    <a:lnTo>
                      <a:pt x="72" y="208"/>
                    </a:lnTo>
                    <a:lnTo>
                      <a:pt x="72" y="211"/>
                    </a:lnTo>
                    <a:lnTo>
                      <a:pt x="74" y="215"/>
                    </a:lnTo>
                    <a:lnTo>
                      <a:pt x="77" y="221"/>
                    </a:lnTo>
                    <a:lnTo>
                      <a:pt x="77" y="222"/>
                    </a:lnTo>
                    <a:lnTo>
                      <a:pt x="78" y="224"/>
                    </a:lnTo>
                    <a:lnTo>
                      <a:pt x="79" y="229"/>
                    </a:lnTo>
                    <a:lnTo>
                      <a:pt x="80" y="230"/>
                    </a:lnTo>
                    <a:lnTo>
                      <a:pt x="81" y="234"/>
                    </a:lnTo>
                    <a:lnTo>
                      <a:pt x="83" y="238"/>
                    </a:lnTo>
                    <a:lnTo>
                      <a:pt x="84" y="244"/>
                    </a:lnTo>
                    <a:lnTo>
                      <a:pt x="87" y="247"/>
                    </a:lnTo>
                    <a:lnTo>
                      <a:pt x="87" y="248"/>
                    </a:lnTo>
                    <a:lnTo>
                      <a:pt x="89" y="252"/>
                    </a:lnTo>
                    <a:lnTo>
                      <a:pt x="90" y="255"/>
                    </a:lnTo>
                    <a:lnTo>
                      <a:pt x="91" y="260"/>
                    </a:lnTo>
                    <a:lnTo>
                      <a:pt x="92" y="261"/>
                    </a:lnTo>
                    <a:lnTo>
                      <a:pt x="94" y="268"/>
                    </a:lnTo>
                    <a:lnTo>
                      <a:pt x="97" y="271"/>
                    </a:lnTo>
                    <a:lnTo>
                      <a:pt x="97" y="274"/>
                    </a:lnTo>
                    <a:lnTo>
                      <a:pt x="98" y="275"/>
                    </a:lnTo>
                    <a:lnTo>
                      <a:pt x="98" y="276"/>
                    </a:lnTo>
                    <a:lnTo>
                      <a:pt x="99" y="278"/>
                    </a:lnTo>
                    <a:lnTo>
                      <a:pt x="102" y="285"/>
                    </a:lnTo>
                    <a:lnTo>
                      <a:pt x="105" y="290"/>
                    </a:lnTo>
                    <a:lnTo>
                      <a:pt x="106" y="294"/>
                    </a:lnTo>
                    <a:lnTo>
                      <a:pt x="107" y="298"/>
                    </a:lnTo>
                    <a:lnTo>
                      <a:pt x="108" y="298"/>
                    </a:lnTo>
                    <a:lnTo>
                      <a:pt x="109" y="301"/>
                    </a:lnTo>
                    <a:lnTo>
                      <a:pt x="111" y="306"/>
                    </a:lnTo>
                    <a:lnTo>
                      <a:pt x="112" y="311"/>
                    </a:lnTo>
                    <a:lnTo>
                      <a:pt x="114" y="313"/>
                    </a:lnTo>
                    <a:lnTo>
                      <a:pt x="116" y="317"/>
                    </a:lnTo>
                    <a:lnTo>
                      <a:pt x="116" y="319"/>
                    </a:lnTo>
                    <a:lnTo>
                      <a:pt x="117" y="320"/>
                    </a:lnTo>
                    <a:lnTo>
                      <a:pt x="118" y="322"/>
                    </a:lnTo>
                    <a:lnTo>
                      <a:pt x="119" y="323"/>
                    </a:lnTo>
                    <a:lnTo>
                      <a:pt x="120" y="327"/>
                    </a:lnTo>
                    <a:lnTo>
                      <a:pt x="123" y="331"/>
                    </a:lnTo>
                    <a:lnTo>
                      <a:pt x="124" y="334"/>
                    </a:lnTo>
                    <a:lnTo>
                      <a:pt x="126" y="339"/>
                    </a:lnTo>
                    <a:lnTo>
                      <a:pt x="127" y="342"/>
                    </a:lnTo>
                    <a:lnTo>
                      <a:pt x="128" y="344"/>
                    </a:lnTo>
                    <a:lnTo>
                      <a:pt x="129" y="346"/>
                    </a:lnTo>
                    <a:lnTo>
                      <a:pt x="130" y="351"/>
                    </a:lnTo>
                    <a:lnTo>
                      <a:pt x="132" y="353"/>
                    </a:lnTo>
                    <a:lnTo>
                      <a:pt x="135" y="359"/>
                    </a:lnTo>
                    <a:lnTo>
                      <a:pt x="136" y="361"/>
                    </a:lnTo>
                    <a:lnTo>
                      <a:pt x="137" y="362"/>
                    </a:lnTo>
                    <a:lnTo>
                      <a:pt x="137" y="364"/>
                    </a:lnTo>
                    <a:lnTo>
                      <a:pt x="138" y="366"/>
                    </a:lnTo>
                    <a:lnTo>
                      <a:pt x="138" y="367"/>
                    </a:lnTo>
                    <a:lnTo>
                      <a:pt x="142" y="373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5" y="381"/>
                    </a:lnTo>
                    <a:lnTo>
                      <a:pt x="146" y="383"/>
                    </a:lnTo>
                    <a:lnTo>
                      <a:pt x="147" y="386"/>
                    </a:lnTo>
                    <a:lnTo>
                      <a:pt x="148" y="387"/>
                    </a:lnTo>
                    <a:lnTo>
                      <a:pt x="151" y="391"/>
                    </a:lnTo>
                    <a:lnTo>
                      <a:pt x="152" y="395"/>
                    </a:lnTo>
                    <a:lnTo>
                      <a:pt x="154" y="398"/>
                    </a:lnTo>
                    <a:lnTo>
                      <a:pt x="155" y="401"/>
                    </a:lnTo>
                    <a:lnTo>
                      <a:pt x="157" y="404"/>
                    </a:lnTo>
                    <a:lnTo>
                      <a:pt x="157" y="405"/>
                    </a:lnTo>
                    <a:lnTo>
                      <a:pt x="158" y="407"/>
                    </a:lnTo>
                    <a:lnTo>
                      <a:pt x="162" y="413"/>
                    </a:lnTo>
                    <a:lnTo>
                      <a:pt x="164" y="418"/>
                    </a:lnTo>
                    <a:lnTo>
                      <a:pt x="166" y="422"/>
                    </a:lnTo>
                    <a:lnTo>
                      <a:pt x="167" y="424"/>
                    </a:lnTo>
                    <a:lnTo>
                      <a:pt x="169" y="427"/>
                    </a:lnTo>
                    <a:lnTo>
                      <a:pt x="171" y="429"/>
                    </a:lnTo>
                    <a:lnTo>
                      <a:pt x="172" y="434"/>
                    </a:lnTo>
                    <a:lnTo>
                      <a:pt x="175" y="439"/>
                    </a:lnTo>
                    <a:lnTo>
                      <a:pt x="176" y="440"/>
                    </a:lnTo>
                    <a:lnTo>
                      <a:pt x="177" y="442"/>
                    </a:lnTo>
                    <a:lnTo>
                      <a:pt x="179" y="445"/>
                    </a:lnTo>
                    <a:lnTo>
                      <a:pt x="181" y="448"/>
                    </a:lnTo>
                    <a:lnTo>
                      <a:pt x="183" y="452"/>
                    </a:lnTo>
                    <a:lnTo>
                      <a:pt x="184" y="455"/>
                    </a:lnTo>
                    <a:lnTo>
                      <a:pt x="185" y="457"/>
                    </a:lnTo>
                    <a:lnTo>
                      <a:pt x="186" y="458"/>
                    </a:lnTo>
                    <a:lnTo>
                      <a:pt x="189" y="463"/>
                    </a:lnTo>
                    <a:lnTo>
                      <a:pt x="190" y="464"/>
                    </a:lnTo>
                    <a:lnTo>
                      <a:pt x="193" y="470"/>
                    </a:lnTo>
                    <a:lnTo>
                      <a:pt x="194" y="471"/>
                    </a:lnTo>
                    <a:lnTo>
                      <a:pt x="195" y="473"/>
                    </a:lnTo>
                    <a:lnTo>
                      <a:pt x="195" y="474"/>
                    </a:lnTo>
                    <a:lnTo>
                      <a:pt x="197" y="474"/>
                    </a:lnTo>
                    <a:lnTo>
                      <a:pt x="197" y="475"/>
                    </a:lnTo>
                    <a:lnTo>
                      <a:pt x="199" y="479"/>
                    </a:lnTo>
                    <a:lnTo>
                      <a:pt x="200" y="481"/>
                    </a:lnTo>
                    <a:lnTo>
                      <a:pt x="202" y="484"/>
                    </a:lnTo>
                    <a:lnTo>
                      <a:pt x="203" y="487"/>
                    </a:lnTo>
                    <a:lnTo>
                      <a:pt x="206" y="490"/>
                    </a:lnTo>
                    <a:lnTo>
                      <a:pt x="207" y="493"/>
                    </a:lnTo>
                    <a:lnTo>
                      <a:pt x="209" y="495"/>
                    </a:lnTo>
                    <a:lnTo>
                      <a:pt x="211" y="499"/>
                    </a:lnTo>
                    <a:lnTo>
                      <a:pt x="212" y="501"/>
                    </a:lnTo>
                    <a:lnTo>
                      <a:pt x="214" y="504"/>
                    </a:lnTo>
                    <a:lnTo>
                      <a:pt x="216" y="505"/>
                    </a:lnTo>
                    <a:lnTo>
                      <a:pt x="217" y="508"/>
                    </a:lnTo>
                    <a:lnTo>
                      <a:pt x="218" y="510"/>
                    </a:lnTo>
                    <a:lnTo>
                      <a:pt x="220" y="514"/>
                    </a:lnTo>
                    <a:lnTo>
                      <a:pt x="222" y="517"/>
                    </a:lnTo>
                    <a:lnTo>
                      <a:pt x="225" y="518"/>
                    </a:lnTo>
                    <a:lnTo>
                      <a:pt x="225" y="519"/>
                    </a:lnTo>
                    <a:lnTo>
                      <a:pt x="226" y="520"/>
                    </a:lnTo>
                    <a:lnTo>
                      <a:pt x="227" y="522"/>
                    </a:lnTo>
                    <a:lnTo>
                      <a:pt x="228" y="524"/>
                    </a:lnTo>
                    <a:lnTo>
                      <a:pt x="231" y="529"/>
                    </a:lnTo>
                    <a:lnTo>
                      <a:pt x="232" y="531"/>
                    </a:lnTo>
                    <a:lnTo>
                      <a:pt x="234" y="533"/>
                    </a:lnTo>
                    <a:lnTo>
                      <a:pt x="235" y="533"/>
                    </a:lnTo>
                    <a:lnTo>
                      <a:pt x="237" y="537"/>
                    </a:lnTo>
                    <a:lnTo>
                      <a:pt x="238" y="538"/>
                    </a:lnTo>
                    <a:lnTo>
                      <a:pt x="241" y="542"/>
                    </a:lnTo>
                    <a:lnTo>
                      <a:pt x="243" y="545"/>
                    </a:lnTo>
                    <a:lnTo>
                      <a:pt x="244" y="546"/>
                    </a:lnTo>
                    <a:lnTo>
                      <a:pt x="245" y="548"/>
                    </a:lnTo>
                    <a:lnTo>
                      <a:pt x="247" y="550"/>
                    </a:lnTo>
                    <a:lnTo>
                      <a:pt x="248" y="552"/>
                    </a:lnTo>
                    <a:lnTo>
                      <a:pt x="251" y="556"/>
                    </a:lnTo>
                    <a:lnTo>
                      <a:pt x="253" y="557"/>
                    </a:lnTo>
                    <a:lnTo>
                      <a:pt x="254" y="560"/>
                    </a:lnTo>
                    <a:lnTo>
                      <a:pt x="255" y="560"/>
                    </a:lnTo>
                    <a:lnTo>
                      <a:pt x="257" y="563"/>
                    </a:lnTo>
                    <a:lnTo>
                      <a:pt x="258" y="564"/>
                    </a:lnTo>
                    <a:lnTo>
                      <a:pt x="260" y="568"/>
                    </a:lnTo>
                    <a:lnTo>
                      <a:pt x="262" y="569"/>
                    </a:lnTo>
                    <a:lnTo>
                      <a:pt x="264" y="571"/>
                    </a:lnTo>
                    <a:lnTo>
                      <a:pt x="266" y="574"/>
                    </a:lnTo>
                    <a:lnTo>
                      <a:pt x="267" y="576"/>
                    </a:lnTo>
                    <a:lnTo>
                      <a:pt x="271" y="579"/>
                    </a:lnTo>
                    <a:lnTo>
                      <a:pt x="272" y="580"/>
                    </a:lnTo>
                    <a:lnTo>
                      <a:pt x="273" y="582"/>
                    </a:lnTo>
                    <a:lnTo>
                      <a:pt x="274" y="584"/>
                    </a:lnTo>
                    <a:lnTo>
                      <a:pt x="275" y="585"/>
                    </a:lnTo>
                    <a:lnTo>
                      <a:pt x="276" y="586"/>
                    </a:lnTo>
                    <a:lnTo>
                      <a:pt x="278" y="589"/>
                    </a:lnTo>
                    <a:lnTo>
                      <a:pt x="281" y="592"/>
                    </a:lnTo>
                    <a:lnTo>
                      <a:pt x="283" y="593"/>
                    </a:lnTo>
                    <a:lnTo>
                      <a:pt x="283" y="594"/>
                    </a:lnTo>
                    <a:lnTo>
                      <a:pt x="284" y="595"/>
                    </a:lnTo>
                    <a:lnTo>
                      <a:pt x="286" y="597"/>
                    </a:lnTo>
                    <a:lnTo>
                      <a:pt x="288" y="600"/>
                    </a:lnTo>
                    <a:lnTo>
                      <a:pt x="290" y="600"/>
                    </a:lnTo>
                    <a:lnTo>
                      <a:pt x="291" y="602"/>
                    </a:lnTo>
                    <a:lnTo>
                      <a:pt x="293" y="605"/>
                    </a:lnTo>
                    <a:lnTo>
                      <a:pt x="294" y="606"/>
                    </a:lnTo>
                    <a:lnTo>
                      <a:pt x="295" y="607"/>
                    </a:lnTo>
                    <a:lnTo>
                      <a:pt x="296" y="608"/>
                    </a:lnTo>
                    <a:lnTo>
                      <a:pt x="300" y="610"/>
                    </a:lnTo>
                    <a:lnTo>
                      <a:pt x="302" y="613"/>
                    </a:lnTo>
                    <a:lnTo>
                      <a:pt x="302" y="614"/>
                    </a:lnTo>
                    <a:lnTo>
                      <a:pt x="304" y="616"/>
                    </a:lnTo>
                    <a:lnTo>
                      <a:pt x="305" y="617"/>
                    </a:lnTo>
                    <a:lnTo>
                      <a:pt x="308" y="620"/>
                    </a:lnTo>
                    <a:lnTo>
                      <a:pt x="310" y="621"/>
                    </a:lnTo>
                    <a:lnTo>
                      <a:pt x="312" y="623"/>
                    </a:lnTo>
                    <a:lnTo>
                      <a:pt x="312" y="624"/>
                    </a:lnTo>
                    <a:lnTo>
                      <a:pt x="313" y="624"/>
                    </a:lnTo>
                    <a:lnTo>
                      <a:pt x="315" y="627"/>
                    </a:lnTo>
                    <a:lnTo>
                      <a:pt x="317" y="628"/>
                    </a:lnTo>
                    <a:lnTo>
                      <a:pt x="319" y="630"/>
                    </a:lnTo>
                    <a:lnTo>
                      <a:pt x="320" y="631"/>
                    </a:lnTo>
                    <a:lnTo>
                      <a:pt x="322" y="632"/>
                    </a:lnTo>
                    <a:lnTo>
                      <a:pt x="323" y="634"/>
                    </a:lnTo>
                    <a:lnTo>
                      <a:pt x="325" y="636"/>
                    </a:lnTo>
                    <a:lnTo>
                      <a:pt x="327" y="637"/>
                    </a:lnTo>
                    <a:lnTo>
                      <a:pt x="330" y="639"/>
                    </a:lnTo>
                    <a:lnTo>
                      <a:pt x="331" y="640"/>
                    </a:lnTo>
                    <a:lnTo>
                      <a:pt x="332" y="642"/>
                    </a:lnTo>
                    <a:lnTo>
                      <a:pt x="334" y="644"/>
                    </a:lnTo>
                    <a:lnTo>
                      <a:pt x="337" y="645"/>
                    </a:lnTo>
                    <a:lnTo>
                      <a:pt x="340" y="647"/>
                    </a:lnTo>
                    <a:lnTo>
                      <a:pt x="340" y="649"/>
                    </a:lnTo>
                    <a:lnTo>
                      <a:pt x="342" y="650"/>
                    </a:lnTo>
                    <a:lnTo>
                      <a:pt x="346" y="652"/>
                    </a:lnTo>
                    <a:lnTo>
                      <a:pt x="347" y="653"/>
                    </a:lnTo>
                    <a:lnTo>
                      <a:pt x="349" y="655"/>
                    </a:lnTo>
                    <a:lnTo>
                      <a:pt x="351" y="657"/>
                    </a:lnTo>
                    <a:lnTo>
                      <a:pt x="352" y="658"/>
                    </a:lnTo>
                    <a:lnTo>
                      <a:pt x="354" y="659"/>
                    </a:lnTo>
                    <a:lnTo>
                      <a:pt x="357" y="660"/>
                    </a:lnTo>
                    <a:lnTo>
                      <a:pt x="358" y="662"/>
                    </a:lnTo>
                    <a:lnTo>
                      <a:pt x="360" y="664"/>
                    </a:lnTo>
                    <a:lnTo>
                      <a:pt x="362" y="665"/>
                    </a:lnTo>
                    <a:lnTo>
                      <a:pt x="364" y="666"/>
                    </a:lnTo>
                    <a:lnTo>
                      <a:pt x="365" y="666"/>
                    </a:lnTo>
                    <a:lnTo>
                      <a:pt x="368" y="669"/>
                    </a:lnTo>
                    <a:lnTo>
                      <a:pt x="369" y="669"/>
                    </a:lnTo>
                    <a:lnTo>
                      <a:pt x="371" y="670"/>
                    </a:lnTo>
                    <a:lnTo>
                      <a:pt x="373" y="672"/>
                    </a:lnTo>
                    <a:lnTo>
                      <a:pt x="374" y="673"/>
                    </a:lnTo>
                    <a:lnTo>
                      <a:pt x="376" y="674"/>
                    </a:lnTo>
                    <a:lnTo>
                      <a:pt x="378" y="676"/>
                    </a:lnTo>
                    <a:lnTo>
                      <a:pt x="380" y="677"/>
                    </a:lnTo>
                    <a:lnTo>
                      <a:pt x="382" y="677"/>
                    </a:lnTo>
                    <a:lnTo>
                      <a:pt x="383" y="679"/>
                    </a:lnTo>
                    <a:lnTo>
                      <a:pt x="385" y="680"/>
                    </a:lnTo>
                    <a:lnTo>
                      <a:pt x="386" y="681"/>
                    </a:lnTo>
                    <a:lnTo>
                      <a:pt x="388" y="682"/>
                    </a:lnTo>
                    <a:lnTo>
                      <a:pt x="391" y="683"/>
                    </a:lnTo>
                    <a:lnTo>
                      <a:pt x="392" y="684"/>
                    </a:lnTo>
                    <a:lnTo>
                      <a:pt x="393" y="684"/>
                    </a:lnTo>
                    <a:lnTo>
                      <a:pt x="395" y="685"/>
                    </a:lnTo>
                    <a:lnTo>
                      <a:pt x="398" y="688"/>
                    </a:lnTo>
                    <a:lnTo>
                      <a:pt x="399" y="689"/>
                    </a:lnTo>
                    <a:lnTo>
                      <a:pt x="401" y="689"/>
                    </a:lnTo>
                    <a:lnTo>
                      <a:pt x="403" y="690"/>
                    </a:lnTo>
                    <a:lnTo>
                      <a:pt x="405" y="691"/>
                    </a:lnTo>
                    <a:lnTo>
                      <a:pt x="407" y="694"/>
                    </a:lnTo>
                    <a:lnTo>
                      <a:pt x="410" y="694"/>
                    </a:lnTo>
                    <a:lnTo>
                      <a:pt x="412" y="695"/>
                    </a:lnTo>
                    <a:lnTo>
                      <a:pt x="414" y="696"/>
                    </a:lnTo>
                    <a:lnTo>
                      <a:pt x="417" y="698"/>
                    </a:lnTo>
                    <a:lnTo>
                      <a:pt x="420" y="699"/>
                    </a:lnTo>
                    <a:lnTo>
                      <a:pt x="421" y="699"/>
                    </a:lnTo>
                    <a:lnTo>
                      <a:pt x="422" y="700"/>
                    </a:lnTo>
                    <a:lnTo>
                      <a:pt x="424" y="702"/>
                    </a:lnTo>
                    <a:lnTo>
                      <a:pt x="426" y="703"/>
                    </a:lnTo>
                    <a:lnTo>
                      <a:pt x="429" y="704"/>
                    </a:lnTo>
                    <a:lnTo>
                      <a:pt x="430" y="704"/>
                    </a:lnTo>
                    <a:lnTo>
                      <a:pt x="432" y="705"/>
                    </a:lnTo>
                    <a:lnTo>
                      <a:pt x="434" y="706"/>
                    </a:lnTo>
                    <a:lnTo>
                      <a:pt x="436" y="707"/>
                    </a:lnTo>
                    <a:lnTo>
                      <a:pt x="439" y="709"/>
                    </a:lnTo>
                    <a:lnTo>
                      <a:pt x="440" y="709"/>
                    </a:lnTo>
                    <a:lnTo>
                      <a:pt x="442" y="710"/>
                    </a:lnTo>
                    <a:lnTo>
                      <a:pt x="444" y="711"/>
                    </a:lnTo>
                    <a:lnTo>
                      <a:pt x="445" y="711"/>
                    </a:lnTo>
                    <a:lnTo>
                      <a:pt x="449" y="712"/>
                    </a:lnTo>
                    <a:lnTo>
                      <a:pt x="450" y="713"/>
                    </a:lnTo>
                    <a:lnTo>
                      <a:pt x="451" y="713"/>
                    </a:lnTo>
                    <a:lnTo>
                      <a:pt x="453" y="714"/>
                    </a:lnTo>
                    <a:lnTo>
                      <a:pt x="457" y="715"/>
                    </a:lnTo>
                    <a:lnTo>
                      <a:pt x="458" y="715"/>
                    </a:lnTo>
                    <a:lnTo>
                      <a:pt x="460" y="717"/>
                    </a:lnTo>
                    <a:lnTo>
                      <a:pt x="463" y="718"/>
                    </a:lnTo>
                    <a:lnTo>
                      <a:pt x="467" y="719"/>
                    </a:lnTo>
                    <a:lnTo>
                      <a:pt x="469" y="720"/>
                    </a:lnTo>
                    <a:lnTo>
                      <a:pt x="471" y="721"/>
                    </a:lnTo>
                    <a:lnTo>
                      <a:pt x="472" y="721"/>
                    </a:lnTo>
                    <a:lnTo>
                      <a:pt x="476" y="722"/>
                    </a:lnTo>
                    <a:lnTo>
                      <a:pt x="478" y="724"/>
                    </a:lnTo>
                    <a:lnTo>
                      <a:pt x="479" y="724"/>
                    </a:lnTo>
                    <a:lnTo>
                      <a:pt x="480" y="724"/>
                    </a:lnTo>
                    <a:lnTo>
                      <a:pt x="481" y="725"/>
                    </a:lnTo>
                    <a:lnTo>
                      <a:pt x="485" y="725"/>
                    </a:lnTo>
                    <a:lnTo>
                      <a:pt x="486" y="726"/>
                    </a:lnTo>
                    <a:lnTo>
                      <a:pt x="488" y="726"/>
                    </a:lnTo>
                    <a:lnTo>
                      <a:pt x="489" y="727"/>
                    </a:lnTo>
                    <a:lnTo>
                      <a:pt x="493" y="728"/>
                    </a:lnTo>
                    <a:lnTo>
                      <a:pt x="495" y="728"/>
                    </a:lnTo>
                    <a:lnTo>
                      <a:pt x="497" y="729"/>
                    </a:lnTo>
                    <a:lnTo>
                      <a:pt x="498" y="729"/>
                    </a:lnTo>
                    <a:lnTo>
                      <a:pt x="500" y="730"/>
                    </a:lnTo>
                    <a:lnTo>
                      <a:pt x="504" y="730"/>
                    </a:lnTo>
                    <a:lnTo>
                      <a:pt x="506" y="732"/>
                    </a:lnTo>
                    <a:lnTo>
                      <a:pt x="507" y="732"/>
                    </a:lnTo>
                    <a:lnTo>
                      <a:pt x="508" y="733"/>
                    </a:lnTo>
                    <a:lnTo>
                      <a:pt x="509" y="733"/>
                    </a:lnTo>
                    <a:lnTo>
                      <a:pt x="510" y="733"/>
                    </a:lnTo>
                    <a:lnTo>
                      <a:pt x="514" y="734"/>
                    </a:lnTo>
                    <a:lnTo>
                      <a:pt x="516" y="734"/>
                    </a:lnTo>
                    <a:lnTo>
                      <a:pt x="517" y="734"/>
                    </a:lnTo>
                    <a:lnTo>
                      <a:pt x="518" y="735"/>
                    </a:lnTo>
                    <a:lnTo>
                      <a:pt x="519" y="735"/>
                    </a:lnTo>
                    <a:lnTo>
                      <a:pt x="521" y="735"/>
                    </a:lnTo>
                    <a:lnTo>
                      <a:pt x="524" y="736"/>
                    </a:lnTo>
                    <a:lnTo>
                      <a:pt x="526" y="736"/>
                    </a:lnTo>
                    <a:lnTo>
                      <a:pt x="527" y="737"/>
                    </a:lnTo>
                    <a:lnTo>
                      <a:pt x="531" y="737"/>
                    </a:lnTo>
                    <a:lnTo>
                      <a:pt x="534" y="739"/>
                    </a:lnTo>
                    <a:lnTo>
                      <a:pt x="535" y="739"/>
                    </a:lnTo>
                    <a:lnTo>
                      <a:pt x="536" y="739"/>
                    </a:lnTo>
                    <a:lnTo>
                      <a:pt x="537" y="740"/>
                    </a:lnTo>
                    <a:lnTo>
                      <a:pt x="540" y="740"/>
                    </a:lnTo>
                    <a:lnTo>
                      <a:pt x="543" y="741"/>
                    </a:lnTo>
                    <a:lnTo>
                      <a:pt x="545" y="741"/>
                    </a:lnTo>
                    <a:lnTo>
                      <a:pt x="546" y="741"/>
                    </a:lnTo>
                    <a:lnTo>
                      <a:pt x="547" y="741"/>
                    </a:lnTo>
                    <a:lnTo>
                      <a:pt x="549" y="741"/>
                    </a:lnTo>
                    <a:lnTo>
                      <a:pt x="551" y="742"/>
                    </a:lnTo>
                    <a:lnTo>
                      <a:pt x="554" y="742"/>
                    </a:lnTo>
                    <a:lnTo>
                      <a:pt x="556" y="743"/>
                    </a:lnTo>
                    <a:lnTo>
                      <a:pt x="558" y="743"/>
                    </a:lnTo>
                    <a:lnTo>
                      <a:pt x="560" y="743"/>
                    </a:lnTo>
                    <a:lnTo>
                      <a:pt x="561" y="743"/>
                    </a:lnTo>
                    <a:lnTo>
                      <a:pt x="563" y="744"/>
                    </a:lnTo>
                    <a:lnTo>
                      <a:pt x="565" y="744"/>
                    </a:lnTo>
                    <a:lnTo>
                      <a:pt x="568" y="744"/>
                    </a:lnTo>
                    <a:lnTo>
                      <a:pt x="569" y="744"/>
                    </a:lnTo>
                    <a:lnTo>
                      <a:pt x="571" y="745"/>
                    </a:lnTo>
                    <a:lnTo>
                      <a:pt x="574" y="745"/>
                    </a:lnTo>
                    <a:lnTo>
                      <a:pt x="576" y="745"/>
                    </a:lnTo>
                    <a:lnTo>
                      <a:pt x="577" y="745"/>
                    </a:lnTo>
                    <a:lnTo>
                      <a:pt x="577" y="747"/>
                    </a:lnTo>
                    <a:lnTo>
                      <a:pt x="579" y="747"/>
                    </a:lnTo>
                    <a:lnTo>
                      <a:pt x="581" y="747"/>
                    </a:lnTo>
                    <a:lnTo>
                      <a:pt x="583" y="747"/>
                    </a:lnTo>
                    <a:lnTo>
                      <a:pt x="586" y="748"/>
                    </a:lnTo>
                    <a:lnTo>
                      <a:pt x="587" y="748"/>
                    </a:lnTo>
                    <a:lnTo>
                      <a:pt x="591" y="748"/>
                    </a:lnTo>
                    <a:lnTo>
                      <a:pt x="593" y="749"/>
                    </a:lnTo>
                    <a:lnTo>
                      <a:pt x="596" y="749"/>
                    </a:lnTo>
                    <a:lnTo>
                      <a:pt x="597" y="749"/>
                    </a:lnTo>
                    <a:lnTo>
                      <a:pt x="598" y="749"/>
                    </a:lnTo>
                    <a:lnTo>
                      <a:pt x="601" y="749"/>
                    </a:lnTo>
                    <a:lnTo>
                      <a:pt x="602" y="749"/>
                    </a:lnTo>
                    <a:lnTo>
                      <a:pt x="605" y="750"/>
                    </a:lnTo>
                    <a:lnTo>
                      <a:pt x="606" y="750"/>
                    </a:lnTo>
                    <a:lnTo>
                      <a:pt x="608" y="750"/>
                    </a:lnTo>
                    <a:lnTo>
                      <a:pt x="609" y="750"/>
                    </a:lnTo>
                    <a:lnTo>
                      <a:pt x="613" y="750"/>
                    </a:lnTo>
                    <a:lnTo>
                      <a:pt x="614" y="751"/>
                    </a:lnTo>
                    <a:lnTo>
                      <a:pt x="616" y="751"/>
                    </a:lnTo>
                    <a:lnTo>
                      <a:pt x="617" y="751"/>
                    </a:lnTo>
                    <a:lnTo>
                      <a:pt x="618" y="751"/>
                    </a:lnTo>
                    <a:lnTo>
                      <a:pt x="620" y="751"/>
                    </a:lnTo>
                    <a:lnTo>
                      <a:pt x="624" y="751"/>
                    </a:lnTo>
                    <a:lnTo>
                      <a:pt x="626" y="752"/>
                    </a:lnTo>
                    <a:lnTo>
                      <a:pt x="627" y="752"/>
                    </a:lnTo>
                    <a:lnTo>
                      <a:pt x="630" y="752"/>
                    </a:lnTo>
                    <a:lnTo>
                      <a:pt x="632" y="752"/>
                    </a:lnTo>
                    <a:lnTo>
                      <a:pt x="633" y="752"/>
                    </a:lnTo>
                    <a:lnTo>
                      <a:pt x="635" y="752"/>
                    </a:lnTo>
                    <a:lnTo>
                      <a:pt x="636" y="752"/>
                    </a:lnTo>
                    <a:lnTo>
                      <a:pt x="638" y="752"/>
                    </a:lnTo>
                    <a:lnTo>
                      <a:pt x="639" y="754"/>
                    </a:lnTo>
                    <a:lnTo>
                      <a:pt x="642" y="754"/>
                    </a:lnTo>
                    <a:lnTo>
                      <a:pt x="644" y="754"/>
                    </a:lnTo>
                    <a:lnTo>
                      <a:pt x="645" y="754"/>
                    </a:lnTo>
                    <a:lnTo>
                      <a:pt x="647" y="754"/>
                    </a:lnTo>
                    <a:lnTo>
                      <a:pt x="651" y="754"/>
                    </a:lnTo>
                    <a:lnTo>
                      <a:pt x="652" y="754"/>
                    </a:lnTo>
                    <a:lnTo>
                      <a:pt x="654" y="754"/>
                    </a:lnTo>
                    <a:lnTo>
                      <a:pt x="655" y="754"/>
                    </a:lnTo>
                    <a:lnTo>
                      <a:pt x="656" y="755"/>
                    </a:lnTo>
                    <a:lnTo>
                      <a:pt x="660" y="755"/>
                    </a:lnTo>
                    <a:lnTo>
                      <a:pt x="662" y="755"/>
                    </a:lnTo>
                    <a:lnTo>
                      <a:pt x="663" y="755"/>
                    </a:lnTo>
                    <a:lnTo>
                      <a:pt x="664" y="755"/>
                    </a:lnTo>
                    <a:lnTo>
                      <a:pt x="666" y="755"/>
                    </a:lnTo>
                    <a:lnTo>
                      <a:pt x="669" y="755"/>
                    </a:lnTo>
                    <a:lnTo>
                      <a:pt x="672" y="755"/>
                    </a:lnTo>
                    <a:lnTo>
                      <a:pt x="673" y="755"/>
                    </a:lnTo>
                    <a:lnTo>
                      <a:pt x="674" y="755"/>
                    </a:lnTo>
                    <a:lnTo>
                      <a:pt x="675" y="755"/>
                    </a:lnTo>
                    <a:lnTo>
                      <a:pt x="678" y="756"/>
                    </a:lnTo>
                    <a:lnTo>
                      <a:pt x="681" y="756"/>
                    </a:lnTo>
                    <a:lnTo>
                      <a:pt x="682" y="756"/>
                    </a:lnTo>
                    <a:lnTo>
                      <a:pt x="683" y="756"/>
                    </a:lnTo>
                    <a:lnTo>
                      <a:pt x="684" y="756"/>
                    </a:lnTo>
                    <a:lnTo>
                      <a:pt x="685" y="756"/>
                    </a:lnTo>
                    <a:lnTo>
                      <a:pt x="688" y="756"/>
                    </a:lnTo>
                    <a:lnTo>
                      <a:pt x="690" y="756"/>
                    </a:lnTo>
                    <a:lnTo>
                      <a:pt x="692" y="756"/>
                    </a:lnTo>
                    <a:lnTo>
                      <a:pt x="693" y="756"/>
                    </a:lnTo>
                    <a:lnTo>
                      <a:pt x="694" y="756"/>
                    </a:lnTo>
                    <a:lnTo>
                      <a:pt x="697" y="756"/>
                    </a:lnTo>
                    <a:lnTo>
                      <a:pt x="698" y="756"/>
                    </a:lnTo>
                    <a:lnTo>
                      <a:pt x="701" y="756"/>
                    </a:lnTo>
                    <a:lnTo>
                      <a:pt x="702" y="756"/>
                    </a:lnTo>
                    <a:lnTo>
                      <a:pt x="703" y="757"/>
                    </a:lnTo>
                    <a:lnTo>
                      <a:pt x="704" y="757"/>
                    </a:lnTo>
                    <a:lnTo>
                      <a:pt x="706" y="757"/>
                    </a:lnTo>
                    <a:lnTo>
                      <a:pt x="708" y="757"/>
                    </a:lnTo>
                    <a:lnTo>
                      <a:pt x="710" y="757"/>
                    </a:lnTo>
                    <a:lnTo>
                      <a:pt x="712" y="757"/>
                    </a:lnTo>
                    <a:lnTo>
                      <a:pt x="713" y="757"/>
                    </a:lnTo>
                    <a:lnTo>
                      <a:pt x="715" y="757"/>
                    </a:lnTo>
                    <a:lnTo>
                      <a:pt x="718" y="757"/>
                    </a:lnTo>
                    <a:lnTo>
                      <a:pt x="719" y="757"/>
                    </a:lnTo>
                    <a:lnTo>
                      <a:pt x="721" y="757"/>
                    </a:lnTo>
                    <a:lnTo>
                      <a:pt x="722" y="757"/>
                    </a:lnTo>
                    <a:lnTo>
                      <a:pt x="724" y="757"/>
                    </a:lnTo>
                    <a:lnTo>
                      <a:pt x="726" y="757"/>
                    </a:lnTo>
                    <a:lnTo>
                      <a:pt x="728" y="757"/>
                    </a:lnTo>
                    <a:lnTo>
                      <a:pt x="730" y="757"/>
                    </a:lnTo>
                    <a:lnTo>
                      <a:pt x="731" y="757"/>
                    </a:lnTo>
                    <a:lnTo>
                      <a:pt x="733" y="757"/>
                    </a:lnTo>
                    <a:lnTo>
                      <a:pt x="734" y="757"/>
                    </a:lnTo>
                    <a:lnTo>
                      <a:pt x="736" y="757"/>
                    </a:lnTo>
                    <a:lnTo>
                      <a:pt x="738" y="757"/>
                    </a:lnTo>
                    <a:lnTo>
                      <a:pt x="739" y="757"/>
                    </a:lnTo>
                    <a:lnTo>
                      <a:pt x="743" y="757"/>
                    </a:lnTo>
                    <a:lnTo>
                      <a:pt x="744" y="757"/>
                    </a:lnTo>
                    <a:lnTo>
                      <a:pt x="745" y="757"/>
                    </a:lnTo>
                    <a:lnTo>
                      <a:pt x="747" y="757"/>
                    </a:lnTo>
                    <a:lnTo>
                      <a:pt x="748" y="757"/>
                    </a:lnTo>
                    <a:lnTo>
                      <a:pt x="752" y="757"/>
                    </a:lnTo>
                    <a:lnTo>
                      <a:pt x="753" y="757"/>
                    </a:lnTo>
                    <a:lnTo>
                      <a:pt x="754" y="757"/>
                    </a:lnTo>
                    <a:lnTo>
                      <a:pt x="756" y="757"/>
                    </a:lnTo>
                    <a:lnTo>
                      <a:pt x="757" y="757"/>
                    </a:lnTo>
                    <a:lnTo>
                      <a:pt x="759" y="758"/>
                    </a:lnTo>
                    <a:lnTo>
                      <a:pt x="762" y="758"/>
                    </a:lnTo>
                    <a:lnTo>
                      <a:pt x="763" y="758"/>
                    </a:lnTo>
                    <a:lnTo>
                      <a:pt x="765" y="758"/>
                    </a:lnTo>
                    <a:lnTo>
                      <a:pt x="768" y="758"/>
                    </a:lnTo>
                    <a:lnTo>
                      <a:pt x="771" y="758"/>
                    </a:lnTo>
                    <a:lnTo>
                      <a:pt x="772" y="758"/>
                    </a:lnTo>
                    <a:lnTo>
                      <a:pt x="773" y="758"/>
                    </a:lnTo>
                    <a:lnTo>
                      <a:pt x="774" y="758"/>
                    </a:lnTo>
                    <a:lnTo>
                      <a:pt x="776" y="758"/>
                    </a:lnTo>
                    <a:lnTo>
                      <a:pt x="778" y="758"/>
                    </a:lnTo>
                    <a:lnTo>
                      <a:pt x="780" y="758"/>
                    </a:lnTo>
                    <a:lnTo>
                      <a:pt x="781" y="758"/>
                    </a:lnTo>
                    <a:lnTo>
                      <a:pt x="782" y="758"/>
                    </a:lnTo>
                    <a:lnTo>
                      <a:pt x="783" y="758"/>
                    </a:lnTo>
                    <a:lnTo>
                      <a:pt x="785" y="758"/>
                    </a:lnTo>
                    <a:lnTo>
                      <a:pt x="787" y="758"/>
                    </a:lnTo>
                    <a:lnTo>
                      <a:pt x="791" y="758"/>
                    </a:lnTo>
                    <a:lnTo>
                      <a:pt x="792" y="758"/>
                    </a:lnTo>
                    <a:lnTo>
                      <a:pt x="793" y="758"/>
                    </a:lnTo>
                    <a:lnTo>
                      <a:pt x="796" y="758"/>
                    </a:lnTo>
                    <a:lnTo>
                      <a:pt x="799" y="758"/>
                    </a:lnTo>
                    <a:lnTo>
                      <a:pt x="800" y="758"/>
                    </a:lnTo>
                    <a:lnTo>
                      <a:pt x="801" y="758"/>
                    </a:lnTo>
                    <a:lnTo>
                      <a:pt x="802" y="758"/>
                    </a:lnTo>
                    <a:lnTo>
                      <a:pt x="803" y="758"/>
                    </a:lnTo>
                    <a:lnTo>
                      <a:pt x="807" y="758"/>
                    </a:lnTo>
                    <a:lnTo>
                      <a:pt x="808" y="758"/>
                    </a:lnTo>
                    <a:lnTo>
                      <a:pt x="810" y="758"/>
                    </a:lnTo>
                    <a:lnTo>
                      <a:pt x="811" y="758"/>
                    </a:lnTo>
                    <a:lnTo>
                      <a:pt x="813" y="758"/>
                    </a:lnTo>
                    <a:lnTo>
                      <a:pt x="814" y="758"/>
                    </a:lnTo>
                    <a:lnTo>
                      <a:pt x="817" y="758"/>
                    </a:lnTo>
                    <a:lnTo>
                      <a:pt x="819" y="758"/>
                    </a:lnTo>
                    <a:lnTo>
                      <a:pt x="821" y="758"/>
                    </a:lnTo>
                    <a:lnTo>
                      <a:pt x="822" y="758"/>
                    </a:lnTo>
                    <a:lnTo>
                      <a:pt x="827" y="758"/>
                    </a:lnTo>
                    <a:lnTo>
                      <a:pt x="829" y="758"/>
                    </a:lnTo>
                    <a:lnTo>
                      <a:pt x="830" y="758"/>
                    </a:lnTo>
                    <a:lnTo>
                      <a:pt x="831" y="758"/>
                    </a:lnTo>
                    <a:lnTo>
                      <a:pt x="832" y="758"/>
                    </a:lnTo>
                    <a:lnTo>
                      <a:pt x="835" y="758"/>
                    </a:lnTo>
                    <a:lnTo>
                      <a:pt x="836" y="758"/>
                    </a:lnTo>
                    <a:lnTo>
                      <a:pt x="838" y="758"/>
                    </a:lnTo>
                    <a:lnTo>
                      <a:pt x="839" y="758"/>
                    </a:lnTo>
                    <a:lnTo>
                      <a:pt x="840" y="758"/>
                    </a:lnTo>
                    <a:lnTo>
                      <a:pt x="841" y="758"/>
                    </a:lnTo>
                    <a:lnTo>
                      <a:pt x="844" y="758"/>
                    </a:lnTo>
                    <a:lnTo>
                      <a:pt x="846" y="758"/>
                    </a:lnTo>
                    <a:lnTo>
                      <a:pt x="848" y="758"/>
                    </a:lnTo>
                    <a:lnTo>
                      <a:pt x="850" y="758"/>
                    </a:lnTo>
                    <a:lnTo>
                      <a:pt x="851" y="758"/>
                    </a:lnTo>
                    <a:lnTo>
                      <a:pt x="854" y="757"/>
                    </a:lnTo>
                    <a:lnTo>
                      <a:pt x="856" y="757"/>
                    </a:lnTo>
                    <a:lnTo>
                      <a:pt x="858" y="757"/>
                    </a:lnTo>
                    <a:lnTo>
                      <a:pt x="859" y="757"/>
                    </a:lnTo>
                    <a:lnTo>
                      <a:pt x="860" y="757"/>
                    </a:lnTo>
                    <a:lnTo>
                      <a:pt x="861" y="757"/>
                    </a:lnTo>
                    <a:lnTo>
                      <a:pt x="863" y="757"/>
                    </a:lnTo>
                    <a:lnTo>
                      <a:pt x="864" y="757"/>
                    </a:lnTo>
                    <a:lnTo>
                      <a:pt x="865" y="757"/>
                    </a:lnTo>
                    <a:lnTo>
                      <a:pt x="868" y="757"/>
                    </a:lnTo>
                    <a:lnTo>
                      <a:pt x="869" y="757"/>
                    </a:lnTo>
                    <a:lnTo>
                      <a:pt x="870" y="757"/>
                    </a:lnTo>
                    <a:lnTo>
                      <a:pt x="872" y="757"/>
                    </a:lnTo>
                    <a:lnTo>
                      <a:pt x="874" y="757"/>
                    </a:lnTo>
                    <a:lnTo>
                      <a:pt x="876" y="757"/>
                    </a:lnTo>
                    <a:lnTo>
                      <a:pt x="877" y="757"/>
                    </a:lnTo>
                    <a:lnTo>
                      <a:pt x="878" y="757"/>
                    </a:lnTo>
                    <a:lnTo>
                      <a:pt x="879" y="757"/>
                    </a:lnTo>
                    <a:lnTo>
                      <a:pt x="882" y="757"/>
                    </a:lnTo>
                    <a:lnTo>
                      <a:pt x="883" y="757"/>
                    </a:lnTo>
                    <a:lnTo>
                      <a:pt x="885" y="757"/>
                    </a:lnTo>
                    <a:lnTo>
                      <a:pt x="886" y="757"/>
                    </a:lnTo>
                    <a:lnTo>
                      <a:pt x="887" y="757"/>
                    </a:lnTo>
                    <a:lnTo>
                      <a:pt x="888" y="757"/>
                    </a:lnTo>
                    <a:lnTo>
                      <a:pt x="889" y="757"/>
                    </a:lnTo>
                    <a:lnTo>
                      <a:pt x="891" y="757"/>
                    </a:lnTo>
                    <a:lnTo>
                      <a:pt x="893" y="757"/>
                    </a:lnTo>
                    <a:lnTo>
                      <a:pt x="894" y="757"/>
                    </a:lnTo>
                    <a:lnTo>
                      <a:pt x="895" y="757"/>
                    </a:lnTo>
                    <a:lnTo>
                      <a:pt x="897" y="757"/>
                    </a:lnTo>
                    <a:lnTo>
                      <a:pt x="898" y="757"/>
                    </a:lnTo>
                    <a:lnTo>
                      <a:pt x="900" y="757"/>
                    </a:lnTo>
                    <a:lnTo>
                      <a:pt x="901" y="757"/>
                    </a:lnTo>
                    <a:lnTo>
                      <a:pt x="903" y="757"/>
                    </a:lnTo>
                    <a:lnTo>
                      <a:pt x="905" y="757"/>
                    </a:lnTo>
                    <a:lnTo>
                      <a:pt x="906" y="757"/>
                    </a:lnTo>
                    <a:lnTo>
                      <a:pt x="907" y="757"/>
                    </a:lnTo>
                    <a:lnTo>
                      <a:pt x="909" y="757"/>
                    </a:lnTo>
                    <a:lnTo>
                      <a:pt x="910" y="757"/>
                    </a:lnTo>
                    <a:lnTo>
                      <a:pt x="911" y="757"/>
                    </a:lnTo>
                    <a:lnTo>
                      <a:pt x="913" y="757"/>
                    </a:lnTo>
                    <a:lnTo>
                      <a:pt x="915" y="757"/>
                    </a:lnTo>
                    <a:lnTo>
                      <a:pt x="916" y="757"/>
                    </a:lnTo>
                    <a:lnTo>
                      <a:pt x="918" y="757"/>
                    </a:lnTo>
                    <a:lnTo>
                      <a:pt x="919" y="757"/>
                    </a:lnTo>
                    <a:lnTo>
                      <a:pt x="920" y="757"/>
                    </a:lnTo>
                    <a:lnTo>
                      <a:pt x="921" y="757"/>
                    </a:lnTo>
                    <a:lnTo>
                      <a:pt x="922" y="757"/>
                    </a:lnTo>
                    <a:lnTo>
                      <a:pt x="925" y="757"/>
                    </a:lnTo>
                    <a:lnTo>
                      <a:pt x="926" y="757"/>
                    </a:lnTo>
                    <a:lnTo>
                      <a:pt x="928" y="757"/>
                    </a:lnTo>
                    <a:lnTo>
                      <a:pt x="929" y="757"/>
                    </a:lnTo>
                    <a:lnTo>
                      <a:pt x="930" y="757"/>
                    </a:lnTo>
                    <a:lnTo>
                      <a:pt x="931" y="757"/>
                    </a:lnTo>
                    <a:lnTo>
                      <a:pt x="933" y="757"/>
                    </a:lnTo>
                    <a:lnTo>
                      <a:pt x="934" y="757"/>
                    </a:lnTo>
                    <a:lnTo>
                      <a:pt x="935" y="757"/>
                    </a:lnTo>
                    <a:lnTo>
                      <a:pt x="938" y="757"/>
                    </a:lnTo>
                    <a:lnTo>
                      <a:pt x="939" y="757"/>
                    </a:lnTo>
                    <a:lnTo>
                      <a:pt x="941" y="757"/>
                    </a:lnTo>
                    <a:lnTo>
                      <a:pt x="942" y="757"/>
                    </a:lnTo>
                    <a:lnTo>
                      <a:pt x="943" y="757"/>
                    </a:lnTo>
                    <a:lnTo>
                      <a:pt x="946" y="757"/>
                    </a:lnTo>
                    <a:lnTo>
                      <a:pt x="947" y="757"/>
                    </a:lnTo>
                    <a:lnTo>
                      <a:pt x="948" y="757"/>
                    </a:lnTo>
                    <a:lnTo>
                      <a:pt x="949" y="757"/>
                    </a:lnTo>
                    <a:lnTo>
                      <a:pt x="951" y="757"/>
                    </a:lnTo>
                    <a:lnTo>
                      <a:pt x="952" y="757"/>
                    </a:lnTo>
                    <a:lnTo>
                      <a:pt x="953" y="757"/>
                    </a:lnTo>
                    <a:lnTo>
                      <a:pt x="955" y="757"/>
                    </a:lnTo>
                    <a:lnTo>
                      <a:pt x="956" y="757"/>
                    </a:lnTo>
                    <a:lnTo>
                      <a:pt x="957" y="757"/>
                    </a:lnTo>
                    <a:lnTo>
                      <a:pt x="958" y="757"/>
                    </a:lnTo>
                    <a:lnTo>
                      <a:pt x="959" y="757"/>
                    </a:lnTo>
                    <a:lnTo>
                      <a:pt x="961" y="757"/>
                    </a:lnTo>
                    <a:lnTo>
                      <a:pt x="962" y="757"/>
                    </a:lnTo>
                    <a:lnTo>
                      <a:pt x="965" y="757"/>
                    </a:lnTo>
                    <a:lnTo>
                      <a:pt x="967" y="757"/>
                    </a:lnTo>
                    <a:lnTo>
                      <a:pt x="969" y="757"/>
                    </a:lnTo>
                    <a:lnTo>
                      <a:pt x="970" y="757"/>
                    </a:lnTo>
                    <a:lnTo>
                      <a:pt x="972" y="757"/>
                    </a:lnTo>
                    <a:lnTo>
                      <a:pt x="974" y="757"/>
                    </a:lnTo>
                    <a:lnTo>
                      <a:pt x="975" y="757"/>
                    </a:lnTo>
                    <a:lnTo>
                      <a:pt x="976" y="757"/>
                    </a:lnTo>
                    <a:lnTo>
                      <a:pt x="977" y="757"/>
                    </a:lnTo>
                    <a:lnTo>
                      <a:pt x="978" y="757"/>
                    </a:lnTo>
                    <a:lnTo>
                      <a:pt x="979" y="757"/>
                    </a:lnTo>
                    <a:lnTo>
                      <a:pt x="980" y="757"/>
                    </a:lnTo>
                    <a:lnTo>
                      <a:pt x="983" y="757"/>
                    </a:lnTo>
                    <a:lnTo>
                      <a:pt x="984" y="757"/>
                    </a:lnTo>
                    <a:lnTo>
                      <a:pt x="985" y="757"/>
                    </a:lnTo>
                    <a:lnTo>
                      <a:pt x="986" y="757"/>
                    </a:lnTo>
                    <a:lnTo>
                      <a:pt x="987" y="757"/>
                    </a:lnTo>
                    <a:lnTo>
                      <a:pt x="989" y="757"/>
                    </a:lnTo>
                    <a:lnTo>
                      <a:pt x="990" y="756"/>
                    </a:lnTo>
                    <a:lnTo>
                      <a:pt x="992" y="756"/>
                    </a:lnTo>
                    <a:lnTo>
                      <a:pt x="994" y="756"/>
                    </a:lnTo>
                    <a:lnTo>
                      <a:pt x="995" y="756"/>
                    </a:lnTo>
                    <a:lnTo>
                      <a:pt x="996" y="756"/>
                    </a:lnTo>
                    <a:lnTo>
                      <a:pt x="997" y="756"/>
                    </a:lnTo>
                    <a:lnTo>
                      <a:pt x="998" y="756"/>
                    </a:lnTo>
                    <a:lnTo>
                      <a:pt x="1000" y="756"/>
                    </a:lnTo>
                    <a:lnTo>
                      <a:pt x="1003" y="756"/>
                    </a:lnTo>
                    <a:lnTo>
                      <a:pt x="1004" y="756"/>
                    </a:lnTo>
                    <a:lnTo>
                      <a:pt x="1005" y="756"/>
                    </a:lnTo>
                    <a:lnTo>
                      <a:pt x="1006" y="756"/>
                    </a:lnTo>
                    <a:lnTo>
                      <a:pt x="1007" y="756"/>
                    </a:lnTo>
                    <a:lnTo>
                      <a:pt x="1008" y="756"/>
                    </a:lnTo>
                    <a:lnTo>
                      <a:pt x="1009" y="756"/>
                    </a:lnTo>
                    <a:lnTo>
                      <a:pt x="1011" y="756"/>
                    </a:lnTo>
                    <a:lnTo>
                      <a:pt x="1012" y="756"/>
                    </a:lnTo>
                    <a:lnTo>
                      <a:pt x="1014" y="756"/>
                    </a:lnTo>
                    <a:lnTo>
                      <a:pt x="1015" y="756"/>
                    </a:lnTo>
                    <a:lnTo>
                      <a:pt x="1016" y="756"/>
                    </a:lnTo>
                    <a:lnTo>
                      <a:pt x="1017" y="756"/>
                    </a:lnTo>
                    <a:lnTo>
                      <a:pt x="1018" y="756"/>
                    </a:lnTo>
                    <a:lnTo>
                      <a:pt x="1020" y="756"/>
                    </a:lnTo>
                    <a:lnTo>
                      <a:pt x="1021" y="756"/>
                    </a:lnTo>
                    <a:lnTo>
                      <a:pt x="1022" y="756"/>
                    </a:lnTo>
                    <a:lnTo>
                      <a:pt x="1023" y="756"/>
                    </a:lnTo>
                    <a:lnTo>
                      <a:pt x="1024" y="756"/>
                    </a:lnTo>
                    <a:lnTo>
                      <a:pt x="1025" y="756"/>
                    </a:lnTo>
                    <a:lnTo>
                      <a:pt x="1026" y="756"/>
                    </a:lnTo>
                    <a:lnTo>
                      <a:pt x="1025" y="756"/>
                    </a:lnTo>
                    <a:lnTo>
                      <a:pt x="1026" y="756"/>
                    </a:lnTo>
                    <a:lnTo>
                      <a:pt x="1027" y="756"/>
                    </a:lnTo>
                    <a:lnTo>
                      <a:pt x="1029" y="756"/>
                    </a:lnTo>
                    <a:lnTo>
                      <a:pt x="1030" y="756"/>
                    </a:lnTo>
                    <a:lnTo>
                      <a:pt x="1031" y="756"/>
                    </a:lnTo>
                    <a:lnTo>
                      <a:pt x="1032" y="756"/>
                    </a:lnTo>
                    <a:lnTo>
                      <a:pt x="1033" y="756"/>
                    </a:lnTo>
                    <a:lnTo>
                      <a:pt x="1032" y="756"/>
                    </a:lnTo>
                    <a:lnTo>
                      <a:pt x="1033" y="756"/>
                    </a:lnTo>
                    <a:lnTo>
                      <a:pt x="1034" y="756"/>
                    </a:lnTo>
                    <a:lnTo>
                      <a:pt x="1035" y="756"/>
                    </a:lnTo>
                    <a:lnTo>
                      <a:pt x="1036" y="756"/>
                    </a:lnTo>
                    <a:lnTo>
                      <a:pt x="1035" y="756"/>
                    </a:lnTo>
                    <a:lnTo>
                      <a:pt x="1036" y="756"/>
                    </a:lnTo>
                    <a:lnTo>
                      <a:pt x="1037" y="756"/>
                    </a:lnTo>
                    <a:lnTo>
                      <a:pt x="1039" y="756"/>
                    </a:lnTo>
                    <a:lnTo>
                      <a:pt x="1041" y="756"/>
                    </a:lnTo>
                    <a:lnTo>
                      <a:pt x="1042" y="756"/>
                    </a:lnTo>
                    <a:lnTo>
                      <a:pt x="1043" y="756"/>
                    </a:lnTo>
                    <a:lnTo>
                      <a:pt x="1044" y="756"/>
                    </a:lnTo>
                    <a:lnTo>
                      <a:pt x="1045" y="756"/>
                    </a:lnTo>
                    <a:lnTo>
                      <a:pt x="1044" y="756"/>
                    </a:lnTo>
                    <a:lnTo>
                      <a:pt x="1045" y="756"/>
                    </a:lnTo>
                    <a:lnTo>
                      <a:pt x="1046" y="756"/>
                    </a:lnTo>
                    <a:lnTo>
                      <a:pt x="1045" y="756"/>
                    </a:lnTo>
                    <a:lnTo>
                      <a:pt x="1046" y="756"/>
                    </a:lnTo>
                    <a:lnTo>
                      <a:pt x="1048" y="756"/>
                    </a:lnTo>
                    <a:lnTo>
                      <a:pt x="1046" y="756"/>
                    </a:lnTo>
                    <a:lnTo>
                      <a:pt x="1048" y="756"/>
                    </a:lnTo>
                    <a:lnTo>
                      <a:pt x="1050" y="756"/>
                    </a:lnTo>
                    <a:lnTo>
                      <a:pt x="1051" y="756"/>
                    </a:lnTo>
                    <a:lnTo>
                      <a:pt x="1052" y="756"/>
                    </a:lnTo>
                    <a:lnTo>
                      <a:pt x="1053" y="756"/>
                    </a:lnTo>
                    <a:lnTo>
                      <a:pt x="1054" y="756"/>
                    </a:lnTo>
                    <a:lnTo>
                      <a:pt x="1053" y="756"/>
                    </a:lnTo>
                    <a:lnTo>
                      <a:pt x="1054" y="756"/>
                    </a:lnTo>
                    <a:lnTo>
                      <a:pt x="1055" y="756"/>
                    </a:lnTo>
                    <a:lnTo>
                      <a:pt x="1054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4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8" y="756"/>
                    </a:lnTo>
                    <a:lnTo>
                      <a:pt x="1057" y="756"/>
                    </a:lnTo>
                    <a:lnTo>
                      <a:pt x="1058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7" y="756"/>
                    </a:lnTo>
                    <a:lnTo>
                      <a:pt x="1058" y="756"/>
                    </a:lnTo>
                    <a:lnTo>
                      <a:pt x="1057" y="756"/>
                    </a:lnTo>
                    <a:lnTo>
                      <a:pt x="1055" y="756"/>
                    </a:lnTo>
                    <a:lnTo>
                      <a:pt x="1054" y="756"/>
                    </a:lnTo>
                    <a:lnTo>
                      <a:pt x="1055" y="756"/>
                    </a:lnTo>
                  </a:path>
                </a:pathLst>
              </a:custGeom>
              <a:noFill/>
              <a:ln w="238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53" name="Oval 44"/>
            <p:cNvSpPr>
              <a:spLocks noChangeArrowheads="1"/>
            </p:cNvSpPr>
            <p:nvPr/>
          </p:nvSpPr>
          <p:spPr bwMode="auto">
            <a:xfrm>
              <a:off x="1200" y="273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4" name="Oval 45"/>
            <p:cNvSpPr>
              <a:spLocks noChangeArrowheads="1"/>
            </p:cNvSpPr>
            <p:nvPr/>
          </p:nvSpPr>
          <p:spPr bwMode="auto">
            <a:xfrm>
              <a:off x="1320" y="30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63" name="Group 73"/>
          <p:cNvGrpSpPr>
            <a:grpSpLocks/>
          </p:cNvGrpSpPr>
          <p:nvPr/>
        </p:nvGrpSpPr>
        <p:grpSpPr bwMode="auto">
          <a:xfrm>
            <a:off x="2590800" y="4689475"/>
            <a:ext cx="2209800" cy="1787525"/>
            <a:chOff x="1392" y="1344"/>
            <a:chExt cx="1392" cy="1126"/>
          </a:xfrm>
        </p:grpSpPr>
        <p:grpSp>
          <p:nvGrpSpPr>
            <p:cNvPr id="64" name="Group 74"/>
            <p:cNvGrpSpPr>
              <a:grpSpLocks/>
            </p:cNvGrpSpPr>
            <p:nvPr/>
          </p:nvGrpSpPr>
          <p:grpSpPr bwMode="auto">
            <a:xfrm>
              <a:off x="1392" y="1344"/>
              <a:ext cx="1392" cy="1126"/>
              <a:chOff x="960" y="2570"/>
              <a:chExt cx="1392" cy="1126"/>
            </a:xfrm>
          </p:grpSpPr>
          <p:sp>
            <p:nvSpPr>
              <p:cNvPr id="66" name="Rectangle 27"/>
              <p:cNvSpPr>
                <a:spLocks noChangeArrowheads="1"/>
              </p:cNvSpPr>
              <p:nvPr/>
            </p:nvSpPr>
            <p:spPr bwMode="auto">
              <a:xfrm>
                <a:off x="960" y="2570"/>
                <a:ext cx="1392" cy="112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67" name="Group 28"/>
              <p:cNvGrpSpPr>
                <a:grpSpLocks/>
              </p:cNvGrpSpPr>
              <p:nvPr/>
            </p:nvGrpSpPr>
            <p:grpSpPr bwMode="auto">
              <a:xfrm>
                <a:off x="1026" y="2620"/>
                <a:ext cx="1260" cy="1010"/>
                <a:chOff x="1899" y="2168"/>
                <a:chExt cx="1347" cy="1067"/>
              </a:xfrm>
            </p:grpSpPr>
            <p:sp>
              <p:nvSpPr>
                <p:cNvPr id="70" name="Line 29"/>
                <p:cNvSpPr>
                  <a:spLocks noChangeShapeType="1"/>
                </p:cNvSpPr>
                <p:nvPr/>
              </p:nvSpPr>
              <p:spPr bwMode="auto">
                <a:xfrm>
                  <a:off x="1899" y="3234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0"/>
                <p:cNvSpPr>
                  <a:spLocks/>
                </p:cNvSpPr>
                <p:nvPr/>
              </p:nvSpPr>
              <p:spPr bwMode="auto">
                <a:xfrm>
                  <a:off x="1899" y="2168"/>
                  <a:ext cx="1" cy="1066"/>
                </a:xfrm>
                <a:custGeom>
                  <a:avLst/>
                  <a:gdLst>
                    <a:gd name="T0" fmla="*/ 0 w 1"/>
                    <a:gd name="T1" fmla="*/ 924 h 924"/>
                    <a:gd name="T2" fmla="*/ 0 w 1"/>
                    <a:gd name="T3" fmla="*/ 0 h 924"/>
                    <a:gd name="T4" fmla="*/ 0 w 1"/>
                    <a:gd name="T5" fmla="*/ 21 h 92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924"/>
                    <a:gd name="T11" fmla="*/ 1 w 1"/>
                    <a:gd name="T12" fmla="*/ 924 h 9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924">
                      <a:moveTo>
                        <a:pt x="0" y="924"/>
                      </a:moveTo>
                      <a:lnTo>
                        <a:pt x="0" y="0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" name="Line 31"/>
                <p:cNvSpPr>
                  <a:spLocks noChangeShapeType="1"/>
                </p:cNvSpPr>
                <p:nvPr/>
              </p:nvSpPr>
              <p:spPr bwMode="auto">
                <a:xfrm>
                  <a:off x="1899" y="2168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245" y="2168"/>
                  <a:ext cx="1" cy="106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33"/>
                <p:cNvSpPr>
                  <a:spLocks noChangeShapeType="1"/>
                </p:cNvSpPr>
                <p:nvPr/>
              </p:nvSpPr>
              <p:spPr bwMode="auto">
                <a:xfrm>
                  <a:off x="1899" y="2170"/>
                  <a:ext cx="13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34"/>
                <p:cNvSpPr>
                  <a:spLocks/>
                </p:cNvSpPr>
                <p:nvPr/>
              </p:nvSpPr>
              <p:spPr bwMode="auto">
                <a:xfrm>
                  <a:off x="2019" y="2168"/>
                  <a:ext cx="1001" cy="895"/>
                </a:xfrm>
                <a:custGeom>
                  <a:avLst/>
                  <a:gdLst>
                    <a:gd name="T0" fmla="*/ 7 w 1001"/>
                    <a:gd name="T1" fmla="*/ 891 h 895"/>
                    <a:gd name="T2" fmla="*/ 15 w 1001"/>
                    <a:gd name="T3" fmla="*/ 891 h 895"/>
                    <a:gd name="T4" fmla="*/ 22 w 1001"/>
                    <a:gd name="T5" fmla="*/ 888 h 895"/>
                    <a:gd name="T6" fmla="*/ 31 w 1001"/>
                    <a:gd name="T7" fmla="*/ 888 h 895"/>
                    <a:gd name="T8" fmla="*/ 39 w 1001"/>
                    <a:gd name="T9" fmla="*/ 890 h 895"/>
                    <a:gd name="T10" fmla="*/ 48 w 1001"/>
                    <a:gd name="T11" fmla="*/ 895 h 895"/>
                    <a:gd name="T12" fmla="*/ 56 w 1001"/>
                    <a:gd name="T13" fmla="*/ 892 h 895"/>
                    <a:gd name="T14" fmla="*/ 69 w 1001"/>
                    <a:gd name="T15" fmla="*/ 893 h 895"/>
                    <a:gd name="T16" fmla="*/ 80 w 1001"/>
                    <a:gd name="T17" fmla="*/ 584 h 895"/>
                    <a:gd name="T18" fmla="*/ 90 w 1001"/>
                    <a:gd name="T19" fmla="*/ 0 h 895"/>
                    <a:gd name="T20" fmla="*/ 100 w 1001"/>
                    <a:gd name="T21" fmla="*/ 79 h 895"/>
                    <a:gd name="T22" fmla="*/ 113 w 1001"/>
                    <a:gd name="T23" fmla="*/ 125 h 895"/>
                    <a:gd name="T24" fmla="*/ 123 w 1001"/>
                    <a:gd name="T25" fmla="*/ 157 h 895"/>
                    <a:gd name="T26" fmla="*/ 135 w 1001"/>
                    <a:gd name="T27" fmla="*/ 199 h 895"/>
                    <a:gd name="T28" fmla="*/ 148 w 1001"/>
                    <a:gd name="T29" fmla="*/ 246 h 895"/>
                    <a:gd name="T30" fmla="*/ 159 w 1001"/>
                    <a:gd name="T31" fmla="*/ 280 h 895"/>
                    <a:gd name="T32" fmla="*/ 175 w 1001"/>
                    <a:gd name="T33" fmla="*/ 312 h 895"/>
                    <a:gd name="T34" fmla="*/ 187 w 1001"/>
                    <a:gd name="T35" fmla="*/ 348 h 895"/>
                    <a:gd name="T36" fmla="*/ 200 w 1001"/>
                    <a:gd name="T37" fmla="*/ 386 h 895"/>
                    <a:gd name="T38" fmla="*/ 216 w 1001"/>
                    <a:gd name="T39" fmla="*/ 422 h 895"/>
                    <a:gd name="T40" fmla="*/ 228 w 1001"/>
                    <a:gd name="T41" fmla="*/ 450 h 895"/>
                    <a:gd name="T42" fmla="*/ 245 w 1001"/>
                    <a:gd name="T43" fmla="*/ 490 h 895"/>
                    <a:gd name="T44" fmla="*/ 256 w 1001"/>
                    <a:gd name="T45" fmla="*/ 522 h 895"/>
                    <a:gd name="T46" fmla="*/ 274 w 1001"/>
                    <a:gd name="T47" fmla="*/ 551 h 895"/>
                    <a:gd name="T48" fmla="*/ 289 w 1001"/>
                    <a:gd name="T49" fmla="*/ 581 h 895"/>
                    <a:gd name="T50" fmla="*/ 305 w 1001"/>
                    <a:gd name="T51" fmla="*/ 597 h 895"/>
                    <a:gd name="T52" fmla="*/ 321 w 1001"/>
                    <a:gd name="T53" fmla="*/ 631 h 895"/>
                    <a:gd name="T54" fmla="*/ 337 w 1001"/>
                    <a:gd name="T55" fmla="*/ 646 h 895"/>
                    <a:gd name="T56" fmla="*/ 354 w 1001"/>
                    <a:gd name="T57" fmla="*/ 666 h 895"/>
                    <a:gd name="T58" fmla="*/ 370 w 1001"/>
                    <a:gd name="T59" fmla="*/ 687 h 895"/>
                    <a:gd name="T60" fmla="*/ 388 w 1001"/>
                    <a:gd name="T61" fmla="*/ 709 h 895"/>
                    <a:gd name="T62" fmla="*/ 405 w 1001"/>
                    <a:gd name="T63" fmla="*/ 725 h 895"/>
                    <a:gd name="T64" fmla="*/ 423 w 1001"/>
                    <a:gd name="T65" fmla="*/ 748 h 895"/>
                    <a:gd name="T66" fmla="*/ 441 w 1001"/>
                    <a:gd name="T67" fmla="*/ 766 h 895"/>
                    <a:gd name="T68" fmla="*/ 461 w 1001"/>
                    <a:gd name="T69" fmla="*/ 784 h 895"/>
                    <a:gd name="T70" fmla="*/ 481 w 1001"/>
                    <a:gd name="T71" fmla="*/ 796 h 895"/>
                    <a:gd name="T72" fmla="*/ 501 w 1001"/>
                    <a:gd name="T73" fmla="*/ 810 h 895"/>
                    <a:gd name="T74" fmla="*/ 520 w 1001"/>
                    <a:gd name="T75" fmla="*/ 818 h 895"/>
                    <a:gd name="T76" fmla="*/ 540 w 1001"/>
                    <a:gd name="T77" fmla="*/ 830 h 895"/>
                    <a:gd name="T78" fmla="*/ 560 w 1001"/>
                    <a:gd name="T79" fmla="*/ 845 h 895"/>
                    <a:gd name="T80" fmla="*/ 582 w 1001"/>
                    <a:gd name="T81" fmla="*/ 848 h 895"/>
                    <a:gd name="T82" fmla="*/ 603 w 1001"/>
                    <a:gd name="T83" fmla="*/ 851 h 895"/>
                    <a:gd name="T84" fmla="*/ 620 w 1001"/>
                    <a:gd name="T85" fmla="*/ 865 h 895"/>
                    <a:gd name="T86" fmla="*/ 644 w 1001"/>
                    <a:gd name="T87" fmla="*/ 863 h 895"/>
                    <a:gd name="T88" fmla="*/ 659 w 1001"/>
                    <a:gd name="T89" fmla="*/ 871 h 895"/>
                    <a:gd name="T90" fmla="*/ 681 w 1001"/>
                    <a:gd name="T91" fmla="*/ 873 h 895"/>
                    <a:gd name="T92" fmla="*/ 701 w 1001"/>
                    <a:gd name="T93" fmla="*/ 870 h 895"/>
                    <a:gd name="T94" fmla="*/ 723 w 1001"/>
                    <a:gd name="T95" fmla="*/ 876 h 895"/>
                    <a:gd name="T96" fmla="*/ 742 w 1001"/>
                    <a:gd name="T97" fmla="*/ 874 h 895"/>
                    <a:gd name="T98" fmla="*/ 762 w 1001"/>
                    <a:gd name="T99" fmla="*/ 877 h 895"/>
                    <a:gd name="T100" fmla="*/ 782 w 1001"/>
                    <a:gd name="T101" fmla="*/ 878 h 895"/>
                    <a:gd name="T102" fmla="*/ 800 w 1001"/>
                    <a:gd name="T103" fmla="*/ 876 h 895"/>
                    <a:gd name="T104" fmla="*/ 818 w 1001"/>
                    <a:gd name="T105" fmla="*/ 877 h 895"/>
                    <a:gd name="T106" fmla="*/ 838 w 1001"/>
                    <a:gd name="T107" fmla="*/ 885 h 895"/>
                    <a:gd name="T108" fmla="*/ 857 w 1001"/>
                    <a:gd name="T109" fmla="*/ 882 h 895"/>
                    <a:gd name="T110" fmla="*/ 875 w 1001"/>
                    <a:gd name="T111" fmla="*/ 880 h 895"/>
                    <a:gd name="T112" fmla="*/ 892 w 1001"/>
                    <a:gd name="T113" fmla="*/ 881 h 895"/>
                    <a:gd name="T114" fmla="*/ 911 w 1001"/>
                    <a:gd name="T115" fmla="*/ 884 h 895"/>
                    <a:gd name="T116" fmla="*/ 929 w 1001"/>
                    <a:gd name="T117" fmla="*/ 888 h 895"/>
                    <a:gd name="T118" fmla="*/ 945 w 1001"/>
                    <a:gd name="T119" fmla="*/ 886 h 895"/>
                    <a:gd name="T120" fmla="*/ 960 w 1001"/>
                    <a:gd name="T121" fmla="*/ 883 h 895"/>
                    <a:gd name="T122" fmla="*/ 975 w 1001"/>
                    <a:gd name="T123" fmla="*/ 881 h 895"/>
                    <a:gd name="T124" fmla="*/ 992 w 1001"/>
                    <a:gd name="T125" fmla="*/ 885 h 8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01"/>
                    <a:gd name="T190" fmla="*/ 0 h 895"/>
                    <a:gd name="T191" fmla="*/ 1001 w 1001"/>
                    <a:gd name="T192" fmla="*/ 895 h 8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01" h="895">
                      <a:moveTo>
                        <a:pt x="0" y="886"/>
                      </a:moveTo>
                      <a:lnTo>
                        <a:pt x="2" y="888"/>
                      </a:lnTo>
                      <a:lnTo>
                        <a:pt x="2" y="886"/>
                      </a:lnTo>
                      <a:lnTo>
                        <a:pt x="2" y="884"/>
                      </a:lnTo>
                      <a:lnTo>
                        <a:pt x="2" y="883"/>
                      </a:lnTo>
                      <a:lnTo>
                        <a:pt x="2" y="888"/>
                      </a:lnTo>
                      <a:lnTo>
                        <a:pt x="3" y="888"/>
                      </a:lnTo>
                      <a:lnTo>
                        <a:pt x="4" y="888"/>
                      </a:lnTo>
                      <a:lnTo>
                        <a:pt x="5" y="888"/>
                      </a:lnTo>
                      <a:lnTo>
                        <a:pt x="6" y="890"/>
                      </a:lnTo>
                      <a:lnTo>
                        <a:pt x="7" y="891"/>
                      </a:lnTo>
                      <a:lnTo>
                        <a:pt x="7" y="890"/>
                      </a:lnTo>
                      <a:lnTo>
                        <a:pt x="8" y="890"/>
                      </a:lnTo>
                      <a:lnTo>
                        <a:pt x="8" y="891"/>
                      </a:lnTo>
                      <a:lnTo>
                        <a:pt x="9" y="893"/>
                      </a:lnTo>
                      <a:lnTo>
                        <a:pt x="9" y="895"/>
                      </a:lnTo>
                      <a:lnTo>
                        <a:pt x="11" y="895"/>
                      </a:lnTo>
                      <a:lnTo>
                        <a:pt x="12" y="893"/>
                      </a:lnTo>
                      <a:lnTo>
                        <a:pt x="13" y="891"/>
                      </a:lnTo>
                      <a:lnTo>
                        <a:pt x="13" y="890"/>
                      </a:lnTo>
                      <a:lnTo>
                        <a:pt x="14" y="890"/>
                      </a:lnTo>
                      <a:lnTo>
                        <a:pt x="15" y="891"/>
                      </a:lnTo>
                      <a:lnTo>
                        <a:pt x="15" y="890"/>
                      </a:lnTo>
                      <a:lnTo>
                        <a:pt x="15" y="891"/>
                      </a:lnTo>
                      <a:lnTo>
                        <a:pt x="17" y="891"/>
                      </a:lnTo>
                      <a:lnTo>
                        <a:pt x="18" y="891"/>
                      </a:lnTo>
                      <a:lnTo>
                        <a:pt x="19" y="891"/>
                      </a:lnTo>
                      <a:lnTo>
                        <a:pt x="19" y="893"/>
                      </a:lnTo>
                      <a:lnTo>
                        <a:pt x="19" y="892"/>
                      </a:lnTo>
                      <a:lnTo>
                        <a:pt x="21" y="891"/>
                      </a:lnTo>
                      <a:lnTo>
                        <a:pt x="21" y="889"/>
                      </a:lnTo>
                      <a:lnTo>
                        <a:pt x="22" y="890"/>
                      </a:lnTo>
                      <a:lnTo>
                        <a:pt x="22" y="888"/>
                      </a:lnTo>
                      <a:lnTo>
                        <a:pt x="22" y="885"/>
                      </a:lnTo>
                      <a:lnTo>
                        <a:pt x="23" y="886"/>
                      </a:lnTo>
                      <a:lnTo>
                        <a:pt x="22" y="888"/>
                      </a:lnTo>
                      <a:lnTo>
                        <a:pt x="24" y="889"/>
                      </a:lnTo>
                      <a:lnTo>
                        <a:pt x="25" y="888"/>
                      </a:lnTo>
                      <a:lnTo>
                        <a:pt x="26" y="886"/>
                      </a:lnTo>
                      <a:lnTo>
                        <a:pt x="27" y="888"/>
                      </a:lnTo>
                      <a:lnTo>
                        <a:pt x="28" y="889"/>
                      </a:lnTo>
                      <a:lnTo>
                        <a:pt x="30" y="890"/>
                      </a:lnTo>
                      <a:lnTo>
                        <a:pt x="30" y="888"/>
                      </a:lnTo>
                      <a:lnTo>
                        <a:pt x="31" y="888"/>
                      </a:lnTo>
                      <a:lnTo>
                        <a:pt x="31" y="890"/>
                      </a:lnTo>
                      <a:lnTo>
                        <a:pt x="32" y="890"/>
                      </a:lnTo>
                      <a:lnTo>
                        <a:pt x="32" y="892"/>
                      </a:lnTo>
                      <a:lnTo>
                        <a:pt x="32" y="893"/>
                      </a:lnTo>
                      <a:lnTo>
                        <a:pt x="33" y="892"/>
                      </a:lnTo>
                      <a:lnTo>
                        <a:pt x="32" y="891"/>
                      </a:lnTo>
                      <a:lnTo>
                        <a:pt x="33" y="891"/>
                      </a:lnTo>
                      <a:lnTo>
                        <a:pt x="34" y="891"/>
                      </a:lnTo>
                      <a:lnTo>
                        <a:pt x="35" y="890"/>
                      </a:lnTo>
                      <a:lnTo>
                        <a:pt x="37" y="890"/>
                      </a:lnTo>
                      <a:lnTo>
                        <a:pt x="39" y="890"/>
                      </a:lnTo>
                      <a:lnTo>
                        <a:pt x="40" y="890"/>
                      </a:lnTo>
                      <a:lnTo>
                        <a:pt x="41" y="890"/>
                      </a:lnTo>
                      <a:lnTo>
                        <a:pt x="41" y="891"/>
                      </a:lnTo>
                      <a:lnTo>
                        <a:pt x="42" y="891"/>
                      </a:lnTo>
                      <a:lnTo>
                        <a:pt x="42" y="892"/>
                      </a:lnTo>
                      <a:lnTo>
                        <a:pt x="42" y="891"/>
                      </a:lnTo>
                      <a:lnTo>
                        <a:pt x="43" y="890"/>
                      </a:lnTo>
                      <a:lnTo>
                        <a:pt x="44" y="890"/>
                      </a:lnTo>
                      <a:lnTo>
                        <a:pt x="44" y="892"/>
                      </a:lnTo>
                      <a:lnTo>
                        <a:pt x="45" y="893"/>
                      </a:lnTo>
                      <a:lnTo>
                        <a:pt x="48" y="895"/>
                      </a:lnTo>
                      <a:lnTo>
                        <a:pt x="48" y="893"/>
                      </a:lnTo>
                      <a:lnTo>
                        <a:pt x="49" y="893"/>
                      </a:lnTo>
                      <a:lnTo>
                        <a:pt x="49" y="895"/>
                      </a:lnTo>
                      <a:lnTo>
                        <a:pt x="50" y="892"/>
                      </a:lnTo>
                      <a:lnTo>
                        <a:pt x="51" y="895"/>
                      </a:lnTo>
                      <a:lnTo>
                        <a:pt x="51" y="893"/>
                      </a:lnTo>
                      <a:lnTo>
                        <a:pt x="52" y="891"/>
                      </a:lnTo>
                      <a:lnTo>
                        <a:pt x="52" y="893"/>
                      </a:lnTo>
                      <a:lnTo>
                        <a:pt x="54" y="893"/>
                      </a:lnTo>
                      <a:lnTo>
                        <a:pt x="54" y="892"/>
                      </a:lnTo>
                      <a:lnTo>
                        <a:pt x="56" y="892"/>
                      </a:lnTo>
                      <a:lnTo>
                        <a:pt x="58" y="893"/>
                      </a:lnTo>
                      <a:lnTo>
                        <a:pt x="59" y="892"/>
                      </a:lnTo>
                      <a:lnTo>
                        <a:pt x="60" y="891"/>
                      </a:lnTo>
                      <a:lnTo>
                        <a:pt x="60" y="892"/>
                      </a:lnTo>
                      <a:lnTo>
                        <a:pt x="61" y="892"/>
                      </a:lnTo>
                      <a:lnTo>
                        <a:pt x="61" y="891"/>
                      </a:lnTo>
                      <a:lnTo>
                        <a:pt x="62" y="892"/>
                      </a:lnTo>
                      <a:lnTo>
                        <a:pt x="63" y="892"/>
                      </a:lnTo>
                      <a:lnTo>
                        <a:pt x="65" y="892"/>
                      </a:lnTo>
                      <a:lnTo>
                        <a:pt x="69" y="892"/>
                      </a:lnTo>
                      <a:lnTo>
                        <a:pt x="69" y="893"/>
                      </a:lnTo>
                      <a:lnTo>
                        <a:pt x="70" y="893"/>
                      </a:lnTo>
                      <a:lnTo>
                        <a:pt x="71" y="892"/>
                      </a:lnTo>
                      <a:lnTo>
                        <a:pt x="71" y="890"/>
                      </a:lnTo>
                      <a:lnTo>
                        <a:pt x="72" y="889"/>
                      </a:lnTo>
                      <a:lnTo>
                        <a:pt x="73" y="889"/>
                      </a:lnTo>
                      <a:lnTo>
                        <a:pt x="76" y="883"/>
                      </a:lnTo>
                      <a:lnTo>
                        <a:pt x="77" y="871"/>
                      </a:lnTo>
                      <a:lnTo>
                        <a:pt x="77" y="847"/>
                      </a:lnTo>
                      <a:lnTo>
                        <a:pt x="78" y="801"/>
                      </a:lnTo>
                      <a:lnTo>
                        <a:pt x="79" y="717"/>
                      </a:lnTo>
                      <a:lnTo>
                        <a:pt x="80" y="584"/>
                      </a:lnTo>
                      <a:lnTo>
                        <a:pt x="80" y="424"/>
                      </a:lnTo>
                      <a:lnTo>
                        <a:pt x="81" y="265"/>
                      </a:lnTo>
                      <a:lnTo>
                        <a:pt x="81" y="134"/>
                      </a:lnTo>
                      <a:lnTo>
                        <a:pt x="81" y="58"/>
                      </a:lnTo>
                      <a:lnTo>
                        <a:pt x="83" y="29"/>
                      </a:lnTo>
                      <a:lnTo>
                        <a:pt x="85" y="25"/>
                      </a:lnTo>
                      <a:lnTo>
                        <a:pt x="87" y="25"/>
                      </a:lnTo>
                      <a:lnTo>
                        <a:pt x="87" y="21"/>
                      </a:lnTo>
                      <a:lnTo>
                        <a:pt x="89" y="15"/>
                      </a:lnTo>
                      <a:lnTo>
                        <a:pt x="90" y="5"/>
                      </a:lnTo>
                      <a:lnTo>
                        <a:pt x="90" y="0"/>
                      </a:lnTo>
                      <a:lnTo>
                        <a:pt x="91" y="3"/>
                      </a:lnTo>
                      <a:lnTo>
                        <a:pt x="91" y="7"/>
                      </a:lnTo>
                      <a:lnTo>
                        <a:pt x="93" y="13"/>
                      </a:lnTo>
                      <a:lnTo>
                        <a:pt x="93" y="23"/>
                      </a:lnTo>
                      <a:lnTo>
                        <a:pt x="96" y="36"/>
                      </a:lnTo>
                      <a:lnTo>
                        <a:pt x="97" y="47"/>
                      </a:lnTo>
                      <a:lnTo>
                        <a:pt x="97" y="57"/>
                      </a:lnTo>
                      <a:lnTo>
                        <a:pt x="99" y="64"/>
                      </a:lnTo>
                      <a:lnTo>
                        <a:pt x="99" y="70"/>
                      </a:lnTo>
                      <a:lnTo>
                        <a:pt x="99" y="74"/>
                      </a:lnTo>
                      <a:lnTo>
                        <a:pt x="100" y="79"/>
                      </a:lnTo>
                      <a:lnTo>
                        <a:pt x="100" y="83"/>
                      </a:lnTo>
                      <a:lnTo>
                        <a:pt x="101" y="86"/>
                      </a:lnTo>
                      <a:lnTo>
                        <a:pt x="104" y="87"/>
                      </a:lnTo>
                      <a:lnTo>
                        <a:pt x="105" y="93"/>
                      </a:lnTo>
                      <a:lnTo>
                        <a:pt x="106" y="95"/>
                      </a:lnTo>
                      <a:lnTo>
                        <a:pt x="107" y="98"/>
                      </a:lnTo>
                      <a:lnTo>
                        <a:pt x="108" y="103"/>
                      </a:lnTo>
                      <a:lnTo>
                        <a:pt x="109" y="108"/>
                      </a:lnTo>
                      <a:lnTo>
                        <a:pt x="110" y="111"/>
                      </a:lnTo>
                      <a:lnTo>
                        <a:pt x="111" y="118"/>
                      </a:lnTo>
                      <a:lnTo>
                        <a:pt x="113" y="125"/>
                      </a:lnTo>
                      <a:lnTo>
                        <a:pt x="114" y="125"/>
                      </a:lnTo>
                      <a:lnTo>
                        <a:pt x="116" y="130"/>
                      </a:lnTo>
                      <a:lnTo>
                        <a:pt x="117" y="134"/>
                      </a:lnTo>
                      <a:lnTo>
                        <a:pt x="118" y="139"/>
                      </a:lnTo>
                      <a:lnTo>
                        <a:pt x="118" y="140"/>
                      </a:lnTo>
                      <a:lnTo>
                        <a:pt x="119" y="141"/>
                      </a:lnTo>
                      <a:lnTo>
                        <a:pt x="119" y="145"/>
                      </a:lnTo>
                      <a:lnTo>
                        <a:pt x="119" y="147"/>
                      </a:lnTo>
                      <a:lnTo>
                        <a:pt x="120" y="148"/>
                      </a:lnTo>
                      <a:lnTo>
                        <a:pt x="123" y="154"/>
                      </a:lnTo>
                      <a:lnTo>
                        <a:pt x="123" y="157"/>
                      </a:lnTo>
                      <a:lnTo>
                        <a:pt x="125" y="161"/>
                      </a:lnTo>
                      <a:lnTo>
                        <a:pt x="126" y="167"/>
                      </a:lnTo>
                      <a:lnTo>
                        <a:pt x="127" y="170"/>
                      </a:lnTo>
                      <a:lnTo>
                        <a:pt x="128" y="173"/>
                      </a:lnTo>
                      <a:lnTo>
                        <a:pt x="129" y="177"/>
                      </a:lnTo>
                      <a:lnTo>
                        <a:pt x="129" y="182"/>
                      </a:lnTo>
                      <a:lnTo>
                        <a:pt x="130" y="186"/>
                      </a:lnTo>
                      <a:lnTo>
                        <a:pt x="132" y="190"/>
                      </a:lnTo>
                      <a:lnTo>
                        <a:pt x="132" y="192"/>
                      </a:lnTo>
                      <a:lnTo>
                        <a:pt x="133" y="195"/>
                      </a:lnTo>
                      <a:lnTo>
                        <a:pt x="135" y="199"/>
                      </a:lnTo>
                      <a:lnTo>
                        <a:pt x="137" y="201"/>
                      </a:lnTo>
                      <a:lnTo>
                        <a:pt x="138" y="206"/>
                      </a:lnTo>
                      <a:lnTo>
                        <a:pt x="138" y="210"/>
                      </a:lnTo>
                      <a:lnTo>
                        <a:pt x="139" y="217"/>
                      </a:lnTo>
                      <a:lnTo>
                        <a:pt x="141" y="222"/>
                      </a:lnTo>
                      <a:lnTo>
                        <a:pt x="142" y="228"/>
                      </a:lnTo>
                      <a:lnTo>
                        <a:pt x="143" y="229"/>
                      </a:lnTo>
                      <a:lnTo>
                        <a:pt x="145" y="231"/>
                      </a:lnTo>
                      <a:lnTo>
                        <a:pt x="146" y="236"/>
                      </a:lnTo>
                      <a:lnTo>
                        <a:pt x="147" y="242"/>
                      </a:lnTo>
                      <a:lnTo>
                        <a:pt x="148" y="246"/>
                      </a:lnTo>
                      <a:lnTo>
                        <a:pt x="150" y="248"/>
                      </a:lnTo>
                      <a:lnTo>
                        <a:pt x="152" y="254"/>
                      </a:lnTo>
                      <a:lnTo>
                        <a:pt x="153" y="257"/>
                      </a:lnTo>
                      <a:lnTo>
                        <a:pt x="155" y="258"/>
                      </a:lnTo>
                      <a:lnTo>
                        <a:pt x="156" y="260"/>
                      </a:lnTo>
                      <a:lnTo>
                        <a:pt x="157" y="263"/>
                      </a:lnTo>
                      <a:lnTo>
                        <a:pt x="157" y="267"/>
                      </a:lnTo>
                      <a:lnTo>
                        <a:pt x="159" y="270"/>
                      </a:lnTo>
                      <a:lnTo>
                        <a:pt x="159" y="274"/>
                      </a:lnTo>
                      <a:lnTo>
                        <a:pt x="159" y="277"/>
                      </a:lnTo>
                      <a:lnTo>
                        <a:pt x="159" y="280"/>
                      </a:lnTo>
                      <a:lnTo>
                        <a:pt x="160" y="281"/>
                      </a:lnTo>
                      <a:lnTo>
                        <a:pt x="161" y="284"/>
                      </a:lnTo>
                      <a:lnTo>
                        <a:pt x="162" y="289"/>
                      </a:lnTo>
                      <a:lnTo>
                        <a:pt x="164" y="291"/>
                      </a:lnTo>
                      <a:lnTo>
                        <a:pt x="166" y="292"/>
                      </a:lnTo>
                      <a:lnTo>
                        <a:pt x="167" y="295"/>
                      </a:lnTo>
                      <a:lnTo>
                        <a:pt x="169" y="300"/>
                      </a:lnTo>
                      <a:lnTo>
                        <a:pt x="171" y="305"/>
                      </a:lnTo>
                      <a:lnTo>
                        <a:pt x="172" y="307"/>
                      </a:lnTo>
                      <a:lnTo>
                        <a:pt x="174" y="308"/>
                      </a:lnTo>
                      <a:lnTo>
                        <a:pt x="175" y="312"/>
                      </a:lnTo>
                      <a:lnTo>
                        <a:pt x="178" y="315"/>
                      </a:lnTo>
                      <a:lnTo>
                        <a:pt x="178" y="321"/>
                      </a:lnTo>
                      <a:lnTo>
                        <a:pt x="179" y="322"/>
                      </a:lnTo>
                      <a:lnTo>
                        <a:pt x="179" y="327"/>
                      </a:lnTo>
                      <a:lnTo>
                        <a:pt x="179" y="332"/>
                      </a:lnTo>
                      <a:lnTo>
                        <a:pt x="180" y="334"/>
                      </a:lnTo>
                      <a:lnTo>
                        <a:pt x="182" y="335"/>
                      </a:lnTo>
                      <a:lnTo>
                        <a:pt x="182" y="337"/>
                      </a:lnTo>
                      <a:lnTo>
                        <a:pt x="184" y="344"/>
                      </a:lnTo>
                      <a:lnTo>
                        <a:pt x="187" y="347"/>
                      </a:lnTo>
                      <a:lnTo>
                        <a:pt x="187" y="348"/>
                      </a:lnTo>
                      <a:lnTo>
                        <a:pt x="188" y="353"/>
                      </a:lnTo>
                      <a:lnTo>
                        <a:pt x="189" y="357"/>
                      </a:lnTo>
                      <a:lnTo>
                        <a:pt x="190" y="362"/>
                      </a:lnTo>
                      <a:lnTo>
                        <a:pt x="191" y="366"/>
                      </a:lnTo>
                      <a:lnTo>
                        <a:pt x="193" y="371"/>
                      </a:lnTo>
                      <a:lnTo>
                        <a:pt x="194" y="373"/>
                      </a:lnTo>
                      <a:lnTo>
                        <a:pt x="197" y="373"/>
                      </a:lnTo>
                      <a:lnTo>
                        <a:pt x="197" y="378"/>
                      </a:lnTo>
                      <a:lnTo>
                        <a:pt x="199" y="379"/>
                      </a:lnTo>
                      <a:lnTo>
                        <a:pt x="200" y="381"/>
                      </a:lnTo>
                      <a:lnTo>
                        <a:pt x="200" y="386"/>
                      </a:lnTo>
                      <a:lnTo>
                        <a:pt x="201" y="389"/>
                      </a:lnTo>
                      <a:lnTo>
                        <a:pt x="202" y="392"/>
                      </a:lnTo>
                      <a:lnTo>
                        <a:pt x="204" y="395"/>
                      </a:lnTo>
                      <a:lnTo>
                        <a:pt x="207" y="400"/>
                      </a:lnTo>
                      <a:lnTo>
                        <a:pt x="207" y="403"/>
                      </a:lnTo>
                      <a:lnTo>
                        <a:pt x="208" y="407"/>
                      </a:lnTo>
                      <a:lnTo>
                        <a:pt x="208" y="410"/>
                      </a:lnTo>
                      <a:lnTo>
                        <a:pt x="209" y="413"/>
                      </a:lnTo>
                      <a:lnTo>
                        <a:pt x="212" y="416"/>
                      </a:lnTo>
                      <a:lnTo>
                        <a:pt x="215" y="417"/>
                      </a:lnTo>
                      <a:lnTo>
                        <a:pt x="216" y="422"/>
                      </a:lnTo>
                      <a:lnTo>
                        <a:pt x="216" y="424"/>
                      </a:lnTo>
                      <a:lnTo>
                        <a:pt x="217" y="427"/>
                      </a:lnTo>
                      <a:lnTo>
                        <a:pt x="218" y="430"/>
                      </a:lnTo>
                      <a:lnTo>
                        <a:pt x="219" y="431"/>
                      </a:lnTo>
                      <a:lnTo>
                        <a:pt x="221" y="433"/>
                      </a:lnTo>
                      <a:lnTo>
                        <a:pt x="222" y="437"/>
                      </a:lnTo>
                      <a:lnTo>
                        <a:pt x="224" y="437"/>
                      </a:lnTo>
                      <a:lnTo>
                        <a:pt x="226" y="439"/>
                      </a:lnTo>
                      <a:lnTo>
                        <a:pt x="226" y="443"/>
                      </a:lnTo>
                      <a:lnTo>
                        <a:pt x="227" y="447"/>
                      </a:lnTo>
                      <a:lnTo>
                        <a:pt x="228" y="450"/>
                      </a:lnTo>
                      <a:lnTo>
                        <a:pt x="229" y="455"/>
                      </a:lnTo>
                      <a:lnTo>
                        <a:pt x="230" y="457"/>
                      </a:lnTo>
                      <a:lnTo>
                        <a:pt x="233" y="458"/>
                      </a:lnTo>
                      <a:lnTo>
                        <a:pt x="234" y="462"/>
                      </a:lnTo>
                      <a:lnTo>
                        <a:pt x="236" y="467"/>
                      </a:lnTo>
                      <a:lnTo>
                        <a:pt x="237" y="472"/>
                      </a:lnTo>
                      <a:lnTo>
                        <a:pt x="238" y="476"/>
                      </a:lnTo>
                      <a:lnTo>
                        <a:pt x="239" y="479"/>
                      </a:lnTo>
                      <a:lnTo>
                        <a:pt x="240" y="484"/>
                      </a:lnTo>
                      <a:lnTo>
                        <a:pt x="242" y="488"/>
                      </a:lnTo>
                      <a:lnTo>
                        <a:pt x="245" y="490"/>
                      </a:lnTo>
                      <a:lnTo>
                        <a:pt x="246" y="493"/>
                      </a:lnTo>
                      <a:lnTo>
                        <a:pt x="247" y="498"/>
                      </a:lnTo>
                      <a:lnTo>
                        <a:pt x="247" y="500"/>
                      </a:lnTo>
                      <a:lnTo>
                        <a:pt x="248" y="502"/>
                      </a:lnTo>
                      <a:lnTo>
                        <a:pt x="248" y="505"/>
                      </a:lnTo>
                      <a:lnTo>
                        <a:pt x="248" y="508"/>
                      </a:lnTo>
                      <a:lnTo>
                        <a:pt x="252" y="512"/>
                      </a:lnTo>
                      <a:lnTo>
                        <a:pt x="254" y="513"/>
                      </a:lnTo>
                      <a:lnTo>
                        <a:pt x="254" y="515"/>
                      </a:lnTo>
                      <a:lnTo>
                        <a:pt x="255" y="518"/>
                      </a:lnTo>
                      <a:lnTo>
                        <a:pt x="256" y="522"/>
                      </a:lnTo>
                      <a:lnTo>
                        <a:pt x="257" y="524"/>
                      </a:lnTo>
                      <a:lnTo>
                        <a:pt x="258" y="524"/>
                      </a:lnTo>
                      <a:lnTo>
                        <a:pt x="261" y="524"/>
                      </a:lnTo>
                      <a:lnTo>
                        <a:pt x="262" y="528"/>
                      </a:lnTo>
                      <a:lnTo>
                        <a:pt x="264" y="530"/>
                      </a:lnTo>
                      <a:lnTo>
                        <a:pt x="265" y="533"/>
                      </a:lnTo>
                      <a:lnTo>
                        <a:pt x="267" y="538"/>
                      </a:lnTo>
                      <a:lnTo>
                        <a:pt x="267" y="541"/>
                      </a:lnTo>
                      <a:lnTo>
                        <a:pt x="268" y="545"/>
                      </a:lnTo>
                      <a:lnTo>
                        <a:pt x="272" y="546"/>
                      </a:lnTo>
                      <a:lnTo>
                        <a:pt x="274" y="551"/>
                      </a:lnTo>
                      <a:lnTo>
                        <a:pt x="274" y="552"/>
                      </a:lnTo>
                      <a:lnTo>
                        <a:pt x="276" y="553"/>
                      </a:lnTo>
                      <a:lnTo>
                        <a:pt x="277" y="555"/>
                      </a:lnTo>
                      <a:lnTo>
                        <a:pt x="279" y="556"/>
                      </a:lnTo>
                      <a:lnTo>
                        <a:pt x="281" y="560"/>
                      </a:lnTo>
                      <a:lnTo>
                        <a:pt x="282" y="562"/>
                      </a:lnTo>
                      <a:lnTo>
                        <a:pt x="285" y="565"/>
                      </a:lnTo>
                      <a:lnTo>
                        <a:pt x="285" y="570"/>
                      </a:lnTo>
                      <a:lnTo>
                        <a:pt x="286" y="574"/>
                      </a:lnTo>
                      <a:lnTo>
                        <a:pt x="287" y="577"/>
                      </a:lnTo>
                      <a:lnTo>
                        <a:pt x="289" y="581"/>
                      </a:lnTo>
                      <a:lnTo>
                        <a:pt x="291" y="582"/>
                      </a:lnTo>
                      <a:lnTo>
                        <a:pt x="293" y="584"/>
                      </a:lnTo>
                      <a:lnTo>
                        <a:pt x="294" y="585"/>
                      </a:lnTo>
                      <a:lnTo>
                        <a:pt x="295" y="591"/>
                      </a:lnTo>
                      <a:lnTo>
                        <a:pt x="296" y="589"/>
                      </a:lnTo>
                      <a:lnTo>
                        <a:pt x="299" y="588"/>
                      </a:lnTo>
                      <a:lnTo>
                        <a:pt x="300" y="590"/>
                      </a:lnTo>
                      <a:lnTo>
                        <a:pt x="303" y="593"/>
                      </a:lnTo>
                      <a:lnTo>
                        <a:pt x="304" y="595"/>
                      </a:lnTo>
                      <a:lnTo>
                        <a:pt x="305" y="595"/>
                      </a:lnTo>
                      <a:lnTo>
                        <a:pt x="305" y="597"/>
                      </a:lnTo>
                      <a:lnTo>
                        <a:pt x="305" y="598"/>
                      </a:lnTo>
                      <a:lnTo>
                        <a:pt x="307" y="604"/>
                      </a:lnTo>
                      <a:lnTo>
                        <a:pt x="307" y="607"/>
                      </a:lnTo>
                      <a:lnTo>
                        <a:pt x="309" y="610"/>
                      </a:lnTo>
                      <a:lnTo>
                        <a:pt x="310" y="613"/>
                      </a:lnTo>
                      <a:lnTo>
                        <a:pt x="312" y="618"/>
                      </a:lnTo>
                      <a:lnTo>
                        <a:pt x="313" y="620"/>
                      </a:lnTo>
                      <a:lnTo>
                        <a:pt x="316" y="622"/>
                      </a:lnTo>
                      <a:lnTo>
                        <a:pt x="317" y="623"/>
                      </a:lnTo>
                      <a:lnTo>
                        <a:pt x="319" y="627"/>
                      </a:lnTo>
                      <a:lnTo>
                        <a:pt x="321" y="631"/>
                      </a:lnTo>
                      <a:lnTo>
                        <a:pt x="322" y="634"/>
                      </a:lnTo>
                      <a:lnTo>
                        <a:pt x="324" y="636"/>
                      </a:lnTo>
                      <a:lnTo>
                        <a:pt x="326" y="636"/>
                      </a:lnTo>
                      <a:lnTo>
                        <a:pt x="327" y="641"/>
                      </a:lnTo>
                      <a:lnTo>
                        <a:pt x="328" y="642"/>
                      </a:lnTo>
                      <a:lnTo>
                        <a:pt x="330" y="643"/>
                      </a:lnTo>
                      <a:lnTo>
                        <a:pt x="332" y="644"/>
                      </a:lnTo>
                      <a:lnTo>
                        <a:pt x="335" y="646"/>
                      </a:lnTo>
                      <a:lnTo>
                        <a:pt x="335" y="648"/>
                      </a:lnTo>
                      <a:lnTo>
                        <a:pt x="336" y="646"/>
                      </a:lnTo>
                      <a:lnTo>
                        <a:pt x="337" y="646"/>
                      </a:lnTo>
                      <a:lnTo>
                        <a:pt x="338" y="649"/>
                      </a:lnTo>
                      <a:lnTo>
                        <a:pt x="341" y="649"/>
                      </a:lnTo>
                      <a:lnTo>
                        <a:pt x="342" y="650"/>
                      </a:lnTo>
                      <a:lnTo>
                        <a:pt x="344" y="650"/>
                      </a:lnTo>
                      <a:lnTo>
                        <a:pt x="345" y="651"/>
                      </a:lnTo>
                      <a:lnTo>
                        <a:pt x="347" y="652"/>
                      </a:lnTo>
                      <a:lnTo>
                        <a:pt x="348" y="653"/>
                      </a:lnTo>
                      <a:lnTo>
                        <a:pt x="351" y="659"/>
                      </a:lnTo>
                      <a:lnTo>
                        <a:pt x="353" y="663"/>
                      </a:lnTo>
                      <a:lnTo>
                        <a:pt x="354" y="664"/>
                      </a:lnTo>
                      <a:lnTo>
                        <a:pt x="354" y="666"/>
                      </a:lnTo>
                      <a:lnTo>
                        <a:pt x="355" y="670"/>
                      </a:lnTo>
                      <a:lnTo>
                        <a:pt x="357" y="672"/>
                      </a:lnTo>
                      <a:lnTo>
                        <a:pt x="358" y="674"/>
                      </a:lnTo>
                      <a:lnTo>
                        <a:pt x="361" y="676"/>
                      </a:lnTo>
                      <a:lnTo>
                        <a:pt x="363" y="678"/>
                      </a:lnTo>
                      <a:lnTo>
                        <a:pt x="364" y="679"/>
                      </a:lnTo>
                      <a:lnTo>
                        <a:pt x="364" y="680"/>
                      </a:lnTo>
                      <a:lnTo>
                        <a:pt x="365" y="681"/>
                      </a:lnTo>
                      <a:lnTo>
                        <a:pt x="367" y="682"/>
                      </a:lnTo>
                      <a:lnTo>
                        <a:pt x="368" y="686"/>
                      </a:lnTo>
                      <a:lnTo>
                        <a:pt x="370" y="687"/>
                      </a:lnTo>
                      <a:lnTo>
                        <a:pt x="372" y="688"/>
                      </a:lnTo>
                      <a:lnTo>
                        <a:pt x="374" y="689"/>
                      </a:lnTo>
                      <a:lnTo>
                        <a:pt x="376" y="693"/>
                      </a:lnTo>
                      <a:lnTo>
                        <a:pt x="377" y="698"/>
                      </a:lnTo>
                      <a:lnTo>
                        <a:pt x="381" y="698"/>
                      </a:lnTo>
                      <a:lnTo>
                        <a:pt x="382" y="701"/>
                      </a:lnTo>
                      <a:lnTo>
                        <a:pt x="383" y="705"/>
                      </a:lnTo>
                      <a:lnTo>
                        <a:pt x="384" y="706"/>
                      </a:lnTo>
                      <a:lnTo>
                        <a:pt x="385" y="706"/>
                      </a:lnTo>
                      <a:lnTo>
                        <a:pt x="386" y="706"/>
                      </a:lnTo>
                      <a:lnTo>
                        <a:pt x="388" y="709"/>
                      </a:lnTo>
                      <a:lnTo>
                        <a:pt x="391" y="708"/>
                      </a:lnTo>
                      <a:lnTo>
                        <a:pt x="393" y="710"/>
                      </a:lnTo>
                      <a:lnTo>
                        <a:pt x="393" y="712"/>
                      </a:lnTo>
                      <a:lnTo>
                        <a:pt x="394" y="713"/>
                      </a:lnTo>
                      <a:lnTo>
                        <a:pt x="396" y="713"/>
                      </a:lnTo>
                      <a:lnTo>
                        <a:pt x="398" y="717"/>
                      </a:lnTo>
                      <a:lnTo>
                        <a:pt x="400" y="721"/>
                      </a:lnTo>
                      <a:lnTo>
                        <a:pt x="401" y="721"/>
                      </a:lnTo>
                      <a:lnTo>
                        <a:pt x="403" y="723"/>
                      </a:lnTo>
                      <a:lnTo>
                        <a:pt x="404" y="724"/>
                      </a:lnTo>
                      <a:lnTo>
                        <a:pt x="405" y="725"/>
                      </a:lnTo>
                      <a:lnTo>
                        <a:pt x="406" y="727"/>
                      </a:lnTo>
                      <a:lnTo>
                        <a:pt x="410" y="726"/>
                      </a:lnTo>
                      <a:lnTo>
                        <a:pt x="412" y="728"/>
                      </a:lnTo>
                      <a:lnTo>
                        <a:pt x="412" y="732"/>
                      </a:lnTo>
                      <a:lnTo>
                        <a:pt x="414" y="732"/>
                      </a:lnTo>
                      <a:lnTo>
                        <a:pt x="415" y="733"/>
                      </a:lnTo>
                      <a:lnTo>
                        <a:pt x="418" y="738"/>
                      </a:lnTo>
                      <a:lnTo>
                        <a:pt x="420" y="741"/>
                      </a:lnTo>
                      <a:lnTo>
                        <a:pt x="422" y="743"/>
                      </a:lnTo>
                      <a:lnTo>
                        <a:pt x="422" y="745"/>
                      </a:lnTo>
                      <a:lnTo>
                        <a:pt x="423" y="748"/>
                      </a:lnTo>
                      <a:lnTo>
                        <a:pt x="425" y="753"/>
                      </a:lnTo>
                      <a:lnTo>
                        <a:pt x="427" y="754"/>
                      </a:lnTo>
                      <a:lnTo>
                        <a:pt x="429" y="753"/>
                      </a:lnTo>
                      <a:lnTo>
                        <a:pt x="430" y="755"/>
                      </a:lnTo>
                      <a:lnTo>
                        <a:pt x="432" y="756"/>
                      </a:lnTo>
                      <a:lnTo>
                        <a:pt x="433" y="758"/>
                      </a:lnTo>
                      <a:lnTo>
                        <a:pt x="435" y="760"/>
                      </a:lnTo>
                      <a:lnTo>
                        <a:pt x="437" y="764"/>
                      </a:lnTo>
                      <a:lnTo>
                        <a:pt x="440" y="764"/>
                      </a:lnTo>
                      <a:lnTo>
                        <a:pt x="441" y="768"/>
                      </a:lnTo>
                      <a:lnTo>
                        <a:pt x="441" y="766"/>
                      </a:lnTo>
                      <a:lnTo>
                        <a:pt x="442" y="765"/>
                      </a:lnTo>
                      <a:lnTo>
                        <a:pt x="444" y="766"/>
                      </a:lnTo>
                      <a:lnTo>
                        <a:pt x="447" y="766"/>
                      </a:lnTo>
                      <a:lnTo>
                        <a:pt x="450" y="769"/>
                      </a:lnTo>
                      <a:lnTo>
                        <a:pt x="450" y="772"/>
                      </a:lnTo>
                      <a:lnTo>
                        <a:pt x="452" y="775"/>
                      </a:lnTo>
                      <a:lnTo>
                        <a:pt x="452" y="777"/>
                      </a:lnTo>
                      <a:lnTo>
                        <a:pt x="456" y="778"/>
                      </a:lnTo>
                      <a:lnTo>
                        <a:pt x="457" y="779"/>
                      </a:lnTo>
                      <a:lnTo>
                        <a:pt x="459" y="784"/>
                      </a:lnTo>
                      <a:lnTo>
                        <a:pt x="461" y="784"/>
                      </a:lnTo>
                      <a:lnTo>
                        <a:pt x="462" y="786"/>
                      </a:lnTo>
                      <a:lnTo>
                        <a:pt x="464" y="788"/>
                      </a:lnTo>
                      <a:lnTo>
                        <a:pt x="467" y="791"/>
                      </a:lnTo>
                      <a:lnTo>
                        <a:pt x="468" y="793"/>
                      </a:lnTo>
                      <a:lnTo>
                        <a:pt x="470" y="792"/>
                      </a:lnTo>
                      <a:lnTo>
                        <a:pt x="472" y="790"/>
                      </a:lnTo>
                      <a:lnTo>
                        <a:pt x="474" y="791"/>
                      </a:lnTo>
                      <a:lnTo>
                        <a:pt x="475" y="792"/>
                      </a:lnTo>
                      <a:lnTo>
                        <a:pt x="478" y="794"/>
                      </a:lnTo>
                      <a:lnTo>
                        <a:pt x="479" y="795"/>
                      </a:lnTo>
                      <a:lnTo>
                        <a:pt x="481" y="796"/>
                      </a:lnTo>
                      <a:lnTo>
                        <a:pt x="483" y="798"/>
                      </a:lnTo>
                      <a:lnTo>
                        <a:pt x="484" y="798"/>
                      </a:lnTo>
                      <a:lnTo>
                        <a:pt x="486" y="799"/>
                      </a:lnTo>
                      <a:lnTo>
                        <a:pt x="488" y="800"/>
                      </a:lnTo>
                      <a:lnTo>
                        <a:pt x="490" y="801"/>
                      </a:lnTo>
                      <a:lnTo>
                        <a:pt x="492" y="801"/>
                      </a:lnTo>
                      <a:lnTo>
                        <a:pt x="493" y="803"/>
                      </a:lnTo>
                      <a:lnTo>
                        <a:pt x="495" y="806"/>
                      </a:lnTo>
                      <a:lnTo>
                        <a:pt x="496" y="806"/>
                      </a:lnTo>
                      <a:lnTo>
                        <a:pt x="498" y="807"/>
                      </a:lnTo>
                      <a:lnTo>
                        <a:pt x="501" y="810"/>
                      </a:lnTo>
                      <a:lnTo>
                        <a:pt x="502" y="813"/>
                      </a:lnTo>
                      <a:lnTo>
                        <a:pt x="503" y="811"/>
                      </a:lnTo>
                      <a:lnTo>
                        <a:pt x="505" y="813"/>
                      </a:lnTo>
                      <a:lnTo>
                        <a:pt x="508" y="815"/>
                      </a:lnTo>
                      <a:lnTo>
                        <a:pt x="509" y="816"/>
                      </a:lnTo>
                      <a:lnTo>
                        <a:pt x="511" y="816"/>
                      </a:lnTo>
                      <a:lnTo>
                        <a:pt x="511" y="817"/>
                      </a:lnTo>
                      <a:lnTo>
                        <a:pt x="513" y="815"/>
                      </a:lnTo>
                      <a:lnTo>
                        <a:pt x="515" y="815"/>
                      </a:lnTo>
                      <a:lnTo>
                        <a:pt x="517" y="816"/>
                      </a:lnTo>
                      <a:lnTo>
                        <a:pt x="520" y="818"/>
                      </a:lnTo>
                      <a:lnTo>
                        <a:pt x="522" y="821"/>
                      </a:lnTo>
                      <a:lnTo>
                        <a:pt x="524" y="822"/>
                      </a:lnTo>
                      <a:lnTo>
                        <a:pt x="527" y="820"/>
                      </a:lnTo>
                      <a:lnTo>
                        <a:pt x="527" y="825"/>
                      </a:lnTo>
                      <a:lnTo>
                        <a:pt x="530" y="826"/>
                      </a:lnTo>
                      <a:lnTo>
                        <a:pt x="531" y="826"/>
                      </a:lnTo>
                      <a:lnTo>
                        <a:pt x="532" y="825"/>
                      </a:lnTo>
                      <a:lnTo>
                        <a:pt x="534" y="828"/>
                      </a:lnTo>
                      <a:lnTo>
                        <a:pt x="536" y="828"/>
                      </a:lnTo>
                      <a:lnTo>
                        <a:pt x="539" y="829"/>
                      </a:lnTo>
                      <a:lnTo>
                        <a:pt x="540" y="830"/>
                      </a:lnTo>
                      <a:lnTo>
                        <a:pt x="542" y="831"/>
                      </a:lnTo>
                      <a:lnTo>
                        <a:pt x="544" y="837"/>
                      </a:lnTo>
                      <a:lnTo>
                        <a:pt x="546" y="839"/>
                      </a:lnTo>
                      <a:lnTo>
                        <a:pt x="549" y="836"/>
                      </a:lnTo>
                      <a:lnTo>
                        <a:pt x="550" y="837"/>
                      </a:lnTo>
                      <a:lnTo>
                        <a:pt x="552" y="837"/>
                      </a:lnTo>
                      <a:lnTo>
                        <a:pt x="554" y="837"/>
                      </a:lnTo>
                      <a:lnTo>
                        <a:pt x="555" y="837"/>
                      </a:lnTo>
                      <a:lnTo>
                        <a:pt x="559" y="840"/>
                      </a:lnTo>
                      <a:lnTo>
                        <a:pt x="559" y="844"/>
                      </a:lnTo>
                      <a:lnTo>
                        <a:pt x="560" y="845"/>
                      </a:lnTo>
                      <a:lnTo>
                        <a:pt x="561" y="846"/>
                      </a:lnTo>
                      <a:lnTo>
                        <a:pt x="563" y="846"/>
                      </a:lnTo>
                      <a:lnTo>
                        <a:pt x="567" y="845"/>
                      </a:lnTo>
                      <a:lnTo>
                        <a:pt x="568" y="844"/>
                      </a:lnTo>
                      <a:lnTo>
                        <a:pt x="570" y="844"/>
                      </a:lnTo>
                      <a:lnTo>
                        <a:pt x="570" y="845"/>
                      </a:lnTo>
                      <a:lnTo>
                        <a:pt x="573" y="846"/>
                      </a:lnTo>
                      <a:lnTo>
                        <a:pt x="577" y="846"/>
                      </a:lnTo>
                      <a:lnTo>
                        <a:pt x="579" y="847"/>
                      </a:lnTo>
                      <a:lnTo>
                        <a:pt x="581" y="848"/>
                      </a:lnTo>
                      <a:lnTo>
                        <a:pt x="582" y="848"/>
                      </a:lnTo>
                      <a:lnTo>
                        <a:pt x="586" y="847"/>
                      </a:lnTo>
                      <a:lnTo>
                        <a:pt x="588" y="851"/>
                      </a:lnTo>
                      <a:lnTo>
                        <a:pt x="588" y="854"/>
                      </a:lnTo>
                      <a:lnTo>
                        <a:pt x="589" y="850"/>
                      </a:lnTo>
                      <a:lnTo>
                        <a:pt x="590" y="851"/>
                      </a:lnTo>
                      <a:lnTo>
                        <a:pt x="591" y="851"/>
                      </a:lnTo>
                      <a:lnTo>
                        <a:pt x="595" y="850"/>
                      </a:lnTo>
                      <a:lnTo>
                        <a:pt x="596" y="851"/>
                      </a:lnTo>
                      <a:lnTo>
                        <a:pt x="598" y="851"/>
                      </a:lnTo>
                      <a:lnTo>
                        <a:pt x="599" y="851"/>
                      </a:lnTo>
                      <a:lnTo>
                        <a:pt x="603" y="851"/>
                      </a:lnTo>
                      <a:lnTo>
                        <a:pt x="605" y="852"/>
                      </a:lnTo>
                      <a:lnTo>
                        <a:pt x="607" y="853"/>
                      </a:lnTo>
                      <a:lnTo>
                        <a:pt x="608" y="853"/>
                      </a:lnTo>
                      <a:lnTo>
                        <a:pt x="608" y="854"/>
                      </a:lnTo>
                      <a:lnTo>
                        <a:pt x="610" y="853"/>
                      </a:lnTo>
                      <a:lnTo>
                        <a:pt x="614" y="855"/>
                      </a:lnTo>
                      <a:lnTo>
                        <a:pt x="616" y="858"/>
                      </a:lnTo>
                      <a:lnTo>
                        <a:pt x="617" y="859"/>
                      </a:lnTo>
                      <a:lnTo>
                        <a:pt x="618" y="859"/>
                      </a:lnTo>
                      <a:lnTo>
                        <a:pt x="619" y="861"/>
                      </a:lnTo>
                      <a:lnTo>
                        <a:pt x="620" y="865"/>
                      </a:lnTo>
                      <a:lnTo>
                        <a:pt x="624" y="862"/>
                      </a:lnTo>
                      <a:lnTo>
                        <a:pt x="626" y="862"/>
                      </a:lnTo>
                      <a:lnTo>
                        <a:pt x="627" y="865"/>
                      </a:lnTo>
                      <a:lnTo>
                        <a:pt x="628" y="867"/>
                      </a:lnTo>
                      <a:lnTo>
                        <a:pt x="629" y="866"/>
                      </a:lnTo>
                      <a:lnTo>
                        <a:pt x="631" y="866"/>
                      </a:lnTo>
                      <a:lnTo>
                        <a:pt x="634" y="865"/>
                      </a:lnTo>
                      <a:lnTo>
                        <a:pt x="636" y="867"/>
                      </a:lnTo>
                      <a:lnTo>
                        <a:pt x="637" y="867"/>
                      </a:lnTo>
                      <a:lnTo>
                        <a:pt x="641" y="866"/>
                      </a:lnTo>
                      <a:lnTo>
                        <a:pt x="644" y="863"/>
                      </a:lnTo>
                      <a:lnTo>
                        <a:pt x="645" y="862"/>
                      </a:lnTo>
                      <a:lnTo>
                        <a:pt x="646" y="862"/>
                      </a:lnTo>
                      <a:lnTo>
                        <a:pt x="647" y="862"/>
                      </a:lnTo>
                      <a:lnTo>
                        <a:pt x="650" y="862"/>
                      </a:lnTo>
                      <a:lnTo>
                        <a:pt x="650" y="861"/>
                      </a:lnTo>
                      <a:lnTo>
                        <a:pt x="653" y="863"/>
                      </a:lnTo>
                      <a:lnTo>
                        <a:pt x="655" y="865"/>
                      </a:lnTo>
                      <a:lnTo>
                        <a:pt x="656" y="863"/>
                      </a:lnTo>
                      <a:lnTo>
                        <a:pt x="657" y="866"/>
                      </a:lnTo>
                      <a:lnTo>
                        <a:pt x="657" y="869"/>
                      </a:lnTo>
                      <a:lnTo>
                        <a:pt x="659" y="871"/>
                      </a:lnTo>
                      <a:lnTo>
                        <a:pt x="661" y="871"/>
                      </a:lnTo>
                      <a:lnTo>
                        <a:pt x="664" y="869"/>
                      </a:lnTo>
                      <a:lnTo>
                        <a:pt x="666" y="868"/>
                      </a:lnTo>
                      <a:lnTo>
                        <a:pt x="668" y="868"/>
                      </a:lnTo>
                      <a:lnTo>
                        <a:pt x="670" y="868"/>
                      </a:lnTo>
                      <a:lnTo>
                        <a:pt x="671" y="868"/>
                      </a:lnTo>
                      <a:lnTo>
                        <a:pt x="673" y="869"/>
                      </a:lnTo>
                      <a:lnTo>
                        <a:pt x="675" y="871"/>
                      </a:lnTo>
                      <a:lnTo>
                        <a:pt x="678" y="871"/>
                      </a:lnTo>
                      <a:lnTo>
                        <a:pt x="679" y="873"/>
                      </a:lnTo>
                      <a:lnTo>
                        <a:pt x="681" y="873"/>
                      </a:lnTo>
                      <a:lnTo>
                        <a:pt x="684" y="873"/>
                      </a:lnTo>
                      <a:lnTo>
                        <a:pt x="686" y="873"/>
                      </a:lnTo>
                      <a:lnTo>
                        <a:pt x="687" y="876"/>
                      </a:lnTo>
                      <a:lnTo>
                        <a:pt x="687" y="878"/>
                      </a:lnTo>
                      <a:lnTo>
                        <a:pt x="689" y="878"/>
                      </a:lnTo>
                      <a:lnTo>
                        <a:pt x="691" y="875"/>
                      </a:lnTo>
                      <a:lnTo>
                        <a:pt x="693" y="876"/>
                      </a:lnTo>
                      <a:lnTo>
                        <a:pt x="696" y="875"/>
                      </a:lnTo>
                      <a:lnTo>
                        <a:pt x="696" y="873"/>
                      </a:lnTo>
                      <a:lnTo>
                        <a:pt x="697" y="871"/>
                      </a:lnTo>
                      <a:lnTo>
                        <a:pt x="701" y="870"/>
                      </a:lnTo>
                      <a:lnTo>
                        <a:pt x="703" y="869"/>
                      </a:lnTo>
                      <a:lnTo>
                        <a:pt x="706" y="871"/>
                      </a:lnTo>
                      <a:lnTo>
                        <a:pt x="707" y="873"/>
                      </a:lnTo>
                      <a:lnTo>
                        <a:pt x="708" y="873"/>
                      </a:lnTo>
                      <a:lnTo>
                        <a:pt x="711" y="875"/>
                      </a:lnTo>
                      <a:lnTo>
                        <a:pt x="712" y="876"/>
                      </a:lnTo>
                      <a:lnTo>
                        <a:pt x="715" y="878"/>
                      </a:lnTo>
                      <a:lnTo>
                        <a:pt x="716" y="878"/>
                      </a:lnTo>
                      <a:lnTo>
                        <a:pt x="718" y="876"/>
                      </a:lnTo>
                      <a:lnTo>
                        <a:pt x="719" y="875"/>
                      </a:lnTo>
                      <a:lnTo>
                        <a:pt x="723" y="876"/>
                      </a:lnTo>
                      <a:lnTo>
                        <a:pt x="724" y="876"/>
                      </a:lnTo>
                      <a:lnTo>
                        <a:pt x="726" y="875"/>
                      </a:lnTo>
                      <a:lnTo>
                        <a:pt x="726" y="877"/>
                      </a:lnTo>
                      <a:lnTo>
                        <a:pt x="727" y="877"/>
                      </a:lnTo>
                      <a:lnTo>
                        <a:pt x="728" y="878"/>
                      </a:lnTo>
                      <a:lnTo>
                        <a:pt x="730" y="877"/>
                      </a:lnTo>
                      <a:lnTo>
                        <a:pt x="734" y="875"/>
                      </a:lnTo>
                      <a:lnTo>
                        <a:pt x="736" y="873"/>
                      </a:lnTo>
                      <a:lnTo>
                        <a:pt x="737" y="874"/>
                      </a:lnTo>
                      <a:lnTo>
                        <a:pt x="740" y="874"/>
                      </a:lnTo>
                      <a:lnTo>
                        <a:pt x="742" y="874"/>
                      </a:lnTo>
                      <a:lnTo>
                        <a:pt x="743" y="874"/>
                      </a:lnTo>
                      <a:lnTo>
                        <a:pt x="745" y="874"/>
                      </a:lnTo>
                      <a:lnTo>
                        <a:pt x="746" y="873"/>
                      </a:lnTo>
                      <a:lnTo>
                        <a:pt x="748" y="874"/>
                      </a:lnTo>
                      <a:lnTo>
                        <a:pt x="749" y="874"/>
                      </a:lnTo>
                      <a:lnTo>
                        <a:pt x="752" y="874"/>
                      </a:lnTo>
                      <a:lnTo>
                        <a:pt x="754" y="873"/>
                      </a:lnTo>
                      <a:lnTo>
                        <a:pt x="755" y="875"/>
                      </a:lnTo>
                      <a:lnTo>
                        <a:pt x="757" y="875"/>
                      </a:lnTo>
                      <a:lnTo>
                        <a:pt x="761" y="876"/>
                      </a:lnTo>
                      <a:lnTo>
                        <a:pt x="762" y="877"/>
                      </a:lnTo>
                      <a:lnTo>
                        <a:pt x="764" y="880"/>
                      </a:lnTo>
                      <a:lnTo>
                        <a:pt x="765" y="878"/>
                      </a:lnTo>
                      <a:lnTo>
                        <a:pt x="766" y="880"/>
                      </a:lnTo>
                      <a:lnTo>
                        <a:pt x="766" y="882"/>
                      </a:lnTo>
                      <a:lnTo>
                        <a:pt x="770" y="884"/>
                      </a:lnTo>
                      <a:lnTo>
                        <a:pt x="772" y="883"/>
                      </a:lnTo>
                      <a:lnTo>
                        <a:pt x="773" y="883"/>
                      </a:lnTo>
                      <a:lnTo>
                        <a:pt x="774" y="883"/>
                      </a:lnTo>
                      <a:lnTo>
                        <a:pt x="776" y="883"/>
                      </a:lnTo>
                      <a:lnTo>
                        <a:pt x="779" y="882"/>
                      </a:lnTo>
                      <a:lnTo>
                        <a:pt x="782" y="878"/>
                      </a:lnTo>
                      <a:lnTo>
                        <a:pt x="783" y="881"/>
                      </a:lnTo>
                      <a:lnTo>
                        <a:pt x="784" y="882"/>
                      </a:lnTo>
                      <a:lnTo>
                        <a:pt x="785" y="881"/>
                      </a:lnTo>
                      <a:lnTo>
                        <a:pt x="788" y="882"/>
                      </a:lnTo>
                      <a:lnTo>
                        <a:pt x="791" y="885"/>
                      </a:lnTo>
                      <a:lnTo>
                        <a:pt x="792" y="884"/>
                      </a:lnTo>
                      <a:lnTo>
                        <a:pt x="793" y="881"/>
                      </a:lnTo>
                      <a:lnTo>
                        <a:pt x="794" y="878"/>
                      </a:lnTo>
                      <a:lnTo>
                        <a:pt x="795" y="876"/>
                      </a:lnTo>
                      <a:lnTo>
                        <a:pt x="798" y="876"/>
                      </a:lnTo>
                      <a:lnTo>
                        <a:pt x="800" y="876"/>
                      </a:lnTo>
                      <a:lnTo>
                        <a:pt x="802" y="877"/>
                      </a:lnTo>
                      <a:lnTo>
                        <a:pt x="803" y="878"/>
                      </a:lnTo>
                      <a:lnTo>
                        <a:pt x="804" y="880"/>
                      </a:lnTo>
                      <a:lnTo>
                        <a:pt x="807" y="877"/>
                      </a:lnTo>
                      <a:lnTo>
                        <a:pt x="808" y="876"/>
                      </a:lnTo>
                      <a:lnTo>
                        <a:pt x="811" y="877"/>
                      </a:lnTo>
                      <a:lnTo>
                        <a:pt x="812" y="877"/>
                      </a:lnTo>
                      <a:lnTo>
                        <a:pt x="813" y="876"/>
                      </a:lnTo>
                      <a:lnTo>
                        <a:pt x="814" y="876"/>
                      </a:lnTo>
                      <a:lnTo>
                        <a:pt x="816" y="876"/>
                      </a:lnTo>
                      <a:lnTo>
                        <a:pt x="818" y="877"/>
                      </a:lnTo>
                      <a:lnTo>
                        <a:pt x="820" y="878"/>
                      </a:lnTo>
                      <a:lnTo>
                        <a:pt x="822" y="880"/>
                      </a:lnTo>
                      <a:lnTo>
                        <a:pt x="823" y="881"/>
                      </a:lnTo>
                      <a:lnTo>
                        <a:pt x="825" y="881"/>
                      </a:lnTo>
                      <a:lnTo>
                        <a:pt x="828" y="881"/>
                      </a:lnTo>
                      <a:lnTo>
                        <a:pt x="829" y="883"/>
                      </a:lnTo>
                      <a:lnTo>
                        <a:pt x="831" y="883"/>
                      </a:lnTo>
                      <a:lnTo>
                        <a:pt x="832" y="882"/>
                      </a:lnTo>
                      <a:lnTo>
                        <a:pt x="834" y="882"/>
                      </a:lnTo>
                      <a:lnTo>
                        <a:pt x="836" y="886"/>
                      </a:lnTo>
                      <a:lnTo>
                        <a:pt x="838" y="885"/>
                      </a:lnTo>
                      <a:lnTo>
                        <a:pt x="840" y="884"/>
                      </a:lnTo>
                      <a:lnTo>
                        <a:pt x="841" y="883"/>
                      </a:lnTo>
                      <a:lnTo>
                        <a:pt x="843" y="883"/>
                      </a:lnTo>
                      <a:lnTo>
                        <a:pt x="844" y="883"/>
                      </a:lnTo>
                      <a:lnTo>
                        <a:pt x="846" y="882"/>
                      </a:lnTo>
                      <a:lnTo>
                        <a:pt x="848" y="883"/>
                      </a:lnTo>
                      <a:lnTo>
                        <a:pt x="849" y="884"/>
                      </a:lnTo>
                      <a:lnTo>
                        <a:pt x="853" y="884"/>
                      </a:lnTo>
                      <a:lnTo>
                        <a:pt x="854" y="882"/>
                      </a:lnTo>
                      <a:lnTo>
                        <a:pt x="855" y="882"/>
                      </a:lnTo>
                      <a:lnTo>
                        <a:pt x="857" y="882"/>
                      </a:lnTo>
                      <a:lnTo>
                        <a:pt x="858" y="884"/>
                      </a:lnTo>
                      <a:lnTo>
                        <a:pt x="862" y="885"/>
                      </a:lnTo>
                      <a:lnTo>
                        <a:pt x="862" y="886"/>
                      </a:lnTo>
                      <a:lnTo>
                        <a:pt x="863" y="889"/>
                      </a:lnTo>
                      <a:lnTo>
                        <a:pt x="864" y="889"/>
                      </a:lnTo>
                      <a:lnTo>
                        <a:pt x="866" y="888"/>
                      </a:lnTo>
                      <a:lnTo>
                        <a:pt x="867" y="885"/>
                      </a:lnTo>
                      <a:lnTo>
                        <a:pt x="869" y="883"/>
                      </a:lnTo>
                      <a:lnTo>
                        <a:pt x="872" y="880"/>
                      </a:lnTo>
                      <a:lnTo>
                        <a:pt x="873" y="878"/>
                      </a:lnTo>
                      <a:lnTo>
                        <a:pt x="875" y="880"/>
                      </a:lnTo>
                      <a:lnTo>
                        <a:pt x="878" y="880"/>
                      </a:lnTo>
                      <a:lnTo>
                        <a:pt x="881" y="878"/>
                      </a:lnTo>
                      <a:lnTo>
                        <a:pt x="882" y="877"/>
                      </a:lnTo>
                      <a:lnTo>
                        <a:pt x="882" y="880"/>
                      </a:lnTo>
                      <a:lnTo>
                        <a:pt x="883" y="881"/>
                      </a:lnTo>
                      <a:lnTo>
                        <a:pt x="884" y="881"/>
                      </a:lnTo>
                      <a:lnTo>
                        <a:pt x="886" y="881"/>
                      </a:lnTo>
                      <a:lnTo>
                        <a:pt x="888" y="881"/>
                      </a:lnTo>
                      <a:lnTo>
                        <a:pt x="890" y="880"/>
                      </a:lnTo>
                      <a:lnTo>
                        <a:pt x="891" y="880"/>
                      </a:lnTo>
                      <a:lnTo>
                        <a:pt x="892" y="881"/>
                      </a:lnTo>
                      <a:lnTo>
                        <a:pt x="893" y="880"/>
                      </a:lnTo>
                      <a:lnTo>
                        <a:pt x="895" y="878"/>
                      </a:lnTo>
                      <a:lnTo>
                        <a:pt x="897" y="878"/>
                      </a:lnTo>
                      <a:lnTo>
                        <a:pt x="901" y="884"/>
                      </a:lnTo>
                      <a:lnTo>
                        <a:pt x="901" y="885"/>
                      </a:lnTo>
                      <a:lnTo>
                        <a:pt x="902" y="886"/>
                      </a:lnTo>
                      <a:lnTo>
                        <a:pt x="903" y="886"/>
                      </a:lnTo>
                      <a:lnTo>
                        <a:pt x="906" y="886"/>
                      </a:lnTo>
                      <a:lnTo>
                        <a:pt x="909" y="888"/>
                      </a:lnTo>
                      <a:lnTo>
                        <a:pt x="910" y="885"/>
                      </a:lnTo>
                      <a:lnTo>
                        <a:pt x="911" y="884"/>
                      </a:lnTo>
                      <a:lnTo>
                        <a:pt x="912" y="884"/>
                      </a:lnTo>
                      <a:lnTo>
                        <a:pt x="913" y="882"/>
                      </a:lnTo>
                      <a:lnTo>
                        <a:pt x="917" y="882"/>
                      </a:lnTo>
                      <a:lnTo>
                        <a:pt x="918" y="884"/>
                      </a:lnTo>
                      <a:lnTo>
                        <a:pt x="920" y="883"/>
                      </a:lnTo>
                      <a:lnTo>
                        <a:pt x="921" y="882"/>
                      </a:lnTo>
                      <a:lnTo>
                        <a:pt x="921" y="884"/>
                      </a:lnTo>
                      <a:lnTo>
                        <a:pt x="923" y="886"/>
                      </a:lnTo>
                      <a:lnTo>
                        <a:pt x="924" y="886"/>
                      </a:lnTo>
                      <a:lnTo>
                        <a:pt x="927" y="888"/>
                      </a:lnTo>
                      <a:lnTo>
                        <a:pt x="929" y="888"/>
                      </a:lnTo>
                      <a:lnTo>
                        <a:pt x="931" y="888"/>
                      </a:lnTo>
                      <a:lnTo>
                        <a:pt x="932" y="888"/>
                      </a:lnTo>
                      <a:lnTo>
                        <a:pt x="932" y="886"/>
                      </a:lnTo>
                      <a:lnTo>
                        <a:pt x="937" y="884"/>
                      </a:lnTo>
                      <a:lnTo>
                        <a:pt x="939" y="883"/>
                      </a:lnTo>
                      <a:lnTo>
                        <a:pt x="939" y="885"/>
                      </a:lnTo>
                      <a:lnTo>
                        <a:pt x="940" y="886"/>
                      </a:lnTo>
                      <a:lnTo>
                        <a:pt x="941" y="884"/>
                      </a:lnTo>
                      <a:lnTo>
                        <a:pt x="941" y="883"/>
                      </a:lnTo>
                      <a:lnTo>
                        <a:pt x="942" y="883"/>
                      </a:lnTo>
                      <a:lnTo>
                        <a:pt x="945" y="886"/>
                      </a:lnTo>
                      <a:lnTo>
                        <a:pt x="946" y="886"/>
                      </a:lnTo>
                      <a:lnTo>
                        <a:pt x="948" y="885"/>
                      </a:lnTo>
                      <a:lnTo>
                        <a:pt x="949" y="886"/>
                      </a:lnTo>
                      <a:lnTo>
                        <a:pt x="950" y="886"/>
                      </a:lnTo>
                      <a:lnTo>
                        <a:pt x="951" y="885"/>
                      </a:lnTo>
                      <a:lnTo>
                        <a:pt x="954" y="881"/>
                      </a:lnTo>
                      <a:lnTo>
                        <a:pt x="956" y="881"/>
                      </a:lnTo>
                      <a:lnTo>
                        <a:pt x="956" y="883"/>
                      </a:lnTo>
                      <a:lnTo>
                        <a:pt x="958" y="885"/>
                      </a:lnTo>
                      <a:lnTo>
                        <a:pt x="960" y="884"/>
                      </a:lnTo>
                      <a:lnTo>
                        <a:pt x="960" y="883"/>
                      </a:lnTo>
                      <a:lnTo>
                        <a:pt x="960" y="884"/>
                      </a:lnTo>
                      <a:lnTo>
                        <a:pt x="961" y="881"/>
                      </a:lnTo>
                      <a:lnTo>
                        <a:pt x="964" y="881"/>
                      </a:lnTo>
                      <a:lnTo>
                        <a:pt x="966" y="883"/>
                      </a:lnTo>
                      <a:lnTo>
                        <a:pt x="968" y="884"/>
                      </a:lnTo>
                      <a:lnTo>
                        <a:pt x="969" y="885"/>
                      </a:lnTo>
                      <a:lnTo>
                        <a:pt x="970" y="884"/>
                      </a:lnTo>
                      <a:lnTo>
                        <a:pt x="971" y="883"/>
                      </a:lnTo>
                      <a:lnTo>
                        <a:pt x="973" y="883"/>
                      </a:lnTo>
                      <a:lnTo>
                        <a:pt x="974" y="882"/>
                      </a:lnTo>
                      <a:lnTo>
                        <a:pt x="975" y="881"/>
                      </a:lnTo>
                      <a:lnTo>
                        <a:pt x="978" y="884"/>
                      </a:lnTo>
                      <a:lnTo>
                        <a:pt x="979" y="885"/>
                      </a:lnTo>
                      <a:lnTo>
                        <a:pt x="980" y="885"/>
                      </a:lnTo>
                      <a:lnTo>
                        <a:pt x="982" y="884"/>
                      </a:lnTo>
                      <a:lnTo>
                        <a:pt x="984" y="884"/>
                      </a:lnTo>
                      <a:lnTo>
                        <a:pt x="986" y="884"/>
                      </a:lnTo>
                      <a:lnTo>
                        <a:pt x="987" y="884"/>
                      </a:lnTo>
                      <a:lnTo>
                        <a:pt x="988" y="883"/>
                      </a:lnTo>
                      <a:lnTo>
                        <a:pt x="989" y="884"/>
                      </a:lnTo>
                      <a:lnTo>
                        <a:pt x="989" y="886"/>
                      </a:lnTo>
                      <a:lnTo>
                        <a:pt x="992" y="885"/>
                      </a:lnTo>
                      <a:lnTo>
                        <a:pt x="993" y="886"/>
                      </a:lnTo>
                      <a:lnTo>
                        <a:pt x="995" y="886"/>
                      </a:lnTo>
                      <a:lnTo>
                        <a:pt x="996" y="886"/>
                      </a:lnTo>
                      <a:lnTo>
                        <a:pt x="997" y="889"/>
                      </a:lnTo>
                      <a:lnTo>
                        <a:pt x="998" y="888"/>
                      </a:lnTo>
                      <a:lnTo>
                        <a:pt x="999" y="886"/>
                      </a:lnTo>
                      <a:lnTo>
                        <a:pt x="1001" y="888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6" name="Freeform 35"/>
                <p:cNvSpPr>
                  <a:spLocks/>
                </p:cNvSpPr>
                <p:nvPr/>
              </p:nvSpPr>
              <p:spPr bwMode="auto">
                <a:xfrm>
                  <a:off x="3020" y="3042"/>
                  <a:ext cx="167" cy="16"/>
                </a:xfrm>
                <a:custGeom>
                  <a:avLst/>
                  <a:gdLst>
                    <a:gd name="T0" fmla="*/ 4 w 167"/>
                    <a:gd name="T1" fmla="*/ 11 h 16"/>
                    <a:gd name="T2" fmla="*/ 9 w 167"/>
                    <a:gd name="T3" fmla="*/ 7 h 16"/>
                    <a:gd name="T4" fmla="*/ 15 w 167"/>
                    <a:gd name="T5" fmla="*/ 8 h 16"/>
                    <a:gd name="T6" fmla="*/ 19 w 167"/>
                    <a:gd name="T7" fmla="*/ 7 h 16"/>
                    <a:gd name="T8" fmla="*/ 25 w 167"/>
                    <a:gd name="T9" fmla="*/ 10 h 16"/>
                    <a:gd name="T10" fmla="*/ 29 w 167"/>
                    <a:gd name="T11" fmla="*/ 9 h 16"/>
                    <a:gd name="T12" fmla="*/ 35 w 167"/>
                    <a:gd name="T13" fmla="*/ 11 h 16"/>
                    <a:gd name="T14" fmla="*/ 39 w 167"/>
                    <a:gd name="T15" fmla="*/ 11 h 16"/>
                    <a:gd name="T16" fmla="*/ 44 w 167"/>
                    <a:gd name="T17" fmla="*/ 8 h 16"/>
                    <a:gd name="T18" fmla="*/ 50 w 167"/>
                    <a:gd name="T19" fmla="*/ 4 h 16"/>
                    <a:gd name="T20" fmla="*/ 55 w 167"/>
                    <a:gd name="T21" fmla="*/ 10 h 16"/>
                    <a:gd name="T22" fmla="*/ 58 w 167"/>
                    <a:gd name="T23" fmla="*/ 9 h 16"/>
                    <a:gd name="T24" fmla="*/ 62 w 167"/>
                    <a:gd name="T25" fmla="*/ 9 h 16"/>
                    <a:gd name="T26" fmla="*/ 67 w 167"/>
                    <a:gd name="T27" fmla="*/ 11 h 16"/>
                    <a:gd name="T28" fmla="*/ 71 w 167"/>
                    <a:gd name="T29" fmla="*/ 9 h 16"/>
                    <a:gd name="T30" fmla="*/ 76 w 167"/>
                    <a:gd name="T31" fmla="*/ 7 h 16"/>
                    <a:gd name="T32" fmla="*/ 81 w 167"/>
                    <a:gd name="T33" fmla="*/ 9 h 16"/>
                    <a:gd name="T34" fmla="*/ 86 w 167"/>
                    <a:gd name="T35" fmla="*/ 8 h 16"/>
                    <a:gd name="T36" fmla="*/ 89 w 167"/>
                    <a:gd name="T37" fmla="*/ 9 h 16"/>
                    <a:gd name="T38" fmla="*/ 95 w 167"/>
                    <a:gd name="T39" fmla="*/ 12 h 16"/>
                    <a:gd name="T40" fmla="*/ 99 w 167"/>
                    <a:gd name="T41" fmla="*/ 9 h 16"/>
                    <a:gd name="T42" fmla="*/ 104 w 167"/>
                    <a:gd name="T43" fmla="*/ 8 h 16"/>
                    <a:gd name="T44" fmla="*/ 106 w 167"/>
                    <a:gd name="T45" fmla="*/ 16 h 16"/>
                    <a:gd name="T46" fmla="*/ 109 w 167"/>
                    <a:gd name="T47" fmla="*/ 9 h 16"/>
                    <a:gd name="T48" fmla="*/ 114 w 167"/>
                    <a:gd name="T49" fmla="*/ 6 h 16"/>
                    <a:gd name="T50" fmla="*/ 116 w 167"/>
                    <a:gd name="T51" fmla="*/ 9 h 16"/>
                    <a:gd name="T52" fmla="*/ 120 w 167"/>
                    <a:gd name="T53" fmla="*/ 6 h 16"/>
                    <a:gd name="T54" fmla="*/ 125 w 167"/>
                    <a:gd name="T55" fmla="*/ 7 h 16"/>
                    <a:gd name="T56" fmla="*/ 127 w 167"/>
                    <a:gd name="T57" fmla="*/ 8 h 16"/>
                    <a:gd name="T58" fmla="*/ 131 w 167"/>
                    <a:gd name="T59" fmla="*/ 11 h 16"/>
                    <a:gd name="T60" fmla="*/ 134 w 167"/>
                    <a:gd name="T61" fmla="*/ 10 h 16"/>
                    <a:gd name="T62" fmla="*/ 135 w 167"/>
                    <a:gd name="T63" fmla="*/ 9 h 16"/>
                    <a:gd name="T64" fmla="*/ 139 w 167"/>
                    <a:gd name="T65" fmla="*/ 7 h 16"/>
                    <a:gd name="T66" fmla="*/ 141 w 167"/>
                    <a:gd name="T67" fmla="*/ 6 h 16"/>
                    <a:gd name="T68" fmla="*/ 144 w 167"/>
                    <a:gd name="T69" fmla="*/ 6 h 16"/>
                    <a:gd name="T70" fmla="*/ 145 w 167"/>
                    <a:gd name="T71" fmla="*/ 10 h 16"/>
                    <a:gd name="T72" fmla="*/ 148 w 167"/>
                    <a:gd name="T73" fmla="*/ 10 h 16"/>
                    <a:gd name="T74" fmla="*/ 150 w 167"/>
                    <a:gd name="T75" fmla="*/ 12 h 16"/>
                    <a:gd name="T76" fmla="*/ 152 w 167"/>
                    <a:gd name="T77" fmla="*/ 9 h 16"/>
                    <a:gd name="T78" fmla="*/ 154 w 167"/>
                    <a:gd name="T79" fmla="*/ 10 h 16"/>
                    <a:gd name="T80" fmla="*/ 154 w 167"/>
                    <a:gd name="T81" fmla="*/ 10 h 16"/>
                    <a:gd name="T82" fmla="*/ 157 w 167"/>
                    <a:gd name="T83" fmla="*/ 6 h 16"/>
                    <a:gd name="T84" fmla="*/ 159 w 167"/>
                    <a:gd name="T85" fmla="*/ 11 h 16"/>
                    <a:gd name="T86" fmla="*/ 162 w 167"/>
                    <a:gd name="T87" fmla="*/ 14 h 16"/>
                    <a:gd name="T88" fmla="*/ 162 w 167"/>
                    <a:gd name="T89" fmla="*/ 10 h 16"/>
                    <a:gd name="T90" fmla="*/ 163 w 167"/>
                    <a:gd name="T91" fmla="*/ 8 h 16"/>
                    <a:gd name="T92" fmla="*/ 164 w 167"/>
                    <a:gd name="T93" fmla="*/ 4 h 16"/>
                    <a:gd name="T94" fmla="*/ 163 w 167"/>
                    <a:gd name="T95" fmla="*/ 7 h 16"/>
                    <a:gd name="T96" fmla="*/ 164 w 167"/>
                    <a:gd name="T97" fmla="*/ 11 h 16"/>
                    <a:gd name="T98" fmla="*/ 163 w 167"/>
                    <a:gd name="T99" fmla="*/ 10 h 16"/>
                    <a:gd name="T100" fmla="*/ 166 w 167"/>
                    <a:gd name="T101" fmla="*/ 11 h 16"/>
                    <a:gd name="T102" fmla="*/ 167 w 167"/>
                    <a:gd name="T103" fmla="*/ 9 h 16"/>
                    <a:gd name="T104" fmla="*/ 164 w 167"/>
                    <a:gd name="T105" fmla="*/ 9 h 16"/>
                    <a:gd name="T106" fmla="*/ 166 w 167"/>
                    <a:gd name="T107" fmla="*/ 2 h 16"/>
                    <a:gd name="T108" fmla="*/ 166 w 167"/>
                    <a:gd name="T109" fmla="*/ 0 h 16"/>
                    <a:gd name="T110" fmla="*/ 166 w 167"/>
                    <a:gd name="T111" fmla="*/ 3 h 16"/>
                    <a:gd name="T112" fmla="*/ 166 w 167"/>
                    <a:gd name="T113" fmla="*/ 9 h 16"/>
                    <a:gd name="T114" fmla="*/ 164 w 167"/>
                    <a:gd name="T115" fmla="*/ 12 h 16"/>
                    <a:gd name="T116" fmla="*/ 163 w 167"/>
                    <a:gd name="T117" fmla="*/ 14 h 16"/>
                    <a:gd name="T118" fmla="*/ 164 w 167"/>
                    <a:gd name="T119" fmla="*/ 8 h 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7"/>
                    <a:gd name="T181" fmla="*/ 0 h 16"/>
                    <a:gd name="T182" fmla="*/ 167 w 167"/>
                    <a:gd name="T183" fmla="*/ 16 h 1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7" h="16">
                      <a:moveTo>
                        <a:pt x="0" y="14"/>
                      </a:moveTo>
                      <a:lnTo>
                        <a:pt x="2" y="12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6" y="10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9" y="7"/>
                      </a:lnTo>
                      <a:lnTo>
                        <a:pt x="10" y="8"/>
                      </a:lnTo>
                      <a:lnTo>
                        <a:pt x="12" y="9"/>
                      </a:lnTo>
                      <a:lnTo>
                        <a:pt x="14" y="9"/>
                      </a:lnTo>
                      <a:lnTo>
                        <a:pt x="15" y="8"/>
                      </a:lnTo>
                      <a:lnTo>
                        <a:pt x="16" y="10"/>
                      </a:lnTo>
                      <a:lnTo>
                        <a:pt x="18" y="10"/>
                      </a:lnTo>
                      <a:lnTo>
                        <a:pt x="19" y="9"/>
                      </a:lnTo>
                      <a:lnTo>
                        <a:pt x="19" y="7"/>
                      </a:lnTo>
                      <a:lnTo>
                        <a:pt x="20" y="4"/>
                      </a:lnTo>
                      <a:lnTo>
                        <a:pt x="22" y="6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7" y="9"/>
                      </a:lnTo>
                      <a:lnTo>
                        <a:pt x="28" y="10"/>
                      </a:lnTo>
                      <a:lnTo>
                        <a:pt x="28" y="12"/>
                      </a:lnTo>
                      <a:lnTo>
                        <a:pt x="29" y="9"/>
                      </a:lnTo>
                      <a:lnTo>
                        <a:pt x="30" y="9"/>
                      </a:lnTo>
                      <a:lnTo>
                        <a:pt x="31" y="10"/>
                      </a:lnTo>
                      <a:lnTo>
                        <a:pt x="34" y="11"/>
                      </a:lnTo>
                      <a:lnTo>
                        <a:pt x="35" y="11"/>
                      </a:lnTo>
                      <a:lnTo>
                        <a:pt x="37" y="11"/>
                      </a:lnTo>
                      <a:lnTo>
                        <a:pt x="37" y="12"/>
                      </a:lnTo>
                      <a:lnTo>
                        <a:pt x="38" y="12"/>
                      </a:lnTo>
                      <a:lnTo>
                        <a:pt x="39" y="11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3" y="10"/>
                      </a:lnTo>
                      <a:lnTo>
                        <a:pt x="44" y="8"/>
                      </a:lnTo>
                      <a:lnTo>
                        <a:pt x="44" y="7"/>
                      </a:lnTo>
                      <a:lnTo>
                        <a:pt x="47" y="6"/>
                      </a:lnTo>
                      <a:lnTo>
                        <a:pt x="48" y="7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6"/>
                      </a:lnTo>
                      <a:lnTo>
                        <a:pt x="55" y="8"/>
                      </a:lnTo>
                      <a:lnTo>
                        <a:pt x="55" y="10"/>
                      </a:lnTo>
                      <a:lnTo>
                        <a:pt x="56" y="14"/>
                      </a:lnTo>
                      <a:lnTo>
                        <a:pt x="57" y="11"/>
                      </a:lnTo>
                      <a:lnTo>
                        <a:pt x="57" y="9"/>
                      </a:lnTo>
                      <a:lnTo>
                        <a:pt x="58" y="9"/>
                      </a:lnTo>
                      <a:lnTo>
                        <a:pt x="58" y="10"/>
                      </a:lnTo>
                      <a:lnTo>
                        <a:pt x="60" y="10"/>
                      </a:lnTo>
                      <a:lnTo>
                        <a:pt x="61" y="8"/>
                      </a:lnTo>
                      <a:lnTo>
                        <a:pt x="62" y="9"/>
                      </a:lnTo>
                      <a:lnTo>
                        <a:pt x="64" y="10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7" y="11"/>
                      </a:lnTo>
                      <a:lnTo>
                        <a:pt x="67" y="12"/>
                      </a:lnTo>
                      <a:lnTo>
                        <a:pt x="68" y="11"/>
                      </a:lnTo>
                      <a:lnTo>
                        <a:pt x="70" y="10"/>
                      </a:lnTo>
                      <a:lnTo>
                        <a:pt x="71" y="9"/>
                      </a:lnTo>
                      <a:lnTo>
                        <a:pt x="74" y="9"/>
                      </a:lnTo>
                      <a:lnTo>
                        <a:pt x="74" y="8"/>
                      </a:lnTo>
                      <a:lnTo>
                        <a:pt x="76" y="8"/>
                      </a:lnTo>
                      <a:lnTo>
                        <a:pt x="76" y="7"/>
                      </a:lnTo>
                      <a:lnTo>
                        <a:pt x="78" y="8"/>
                      </a:lnTo>
                      <a:lnTo>
                        <a:pt x="79" y="8"/>
                      </a:lnTo>
                      <a:lnTo>
                        <a:pt x="79" y="9"/>
                      </a:lnTo>
                      <a:lnTo>
                        <a:pt x="81" y="9"/>
                      </a:lnTo>
                      <a:lnTo>
                        <a:pt x="83" y="7"/>
                      </a:lnTo>
                      <a:lnTo>
                        <a:pt x="84" y="3"/>
                      </a:lnTo>
                      <a:lnTo>
                        <a:pt x="85" y="7"/>
                      </a:lnTo>
                      <a:lnTo>
                        <a:pt x="86" y="8"/>
                      </a:lnTo>
                      <a:lnTo>
                        <a:pt x="87" y="7"/>
                      </a:lnTo>
                      <a:lnTo>
                        <a:pt x="87" y="10"/>
                      </a:lnTo>
                      <a:lnTo>
                        <a:pt x="88" y="12"/>
                      </a:lnTo>
                      <a:lnTo>
                        <a:pt x="89" y="9"/>
                      </a:lnTo>
                      <a:lnTo>
                        <a:pt x="92" y="11"/>
                      </a:lnTo>
                      <a:lnTo>
                        <a:pt x="93" y="12"/>
                      </a:lnTo>
                      <a:lnTo>
                        <a:pt x="94" y="14"/>
                      </a:lnTo>
                      <a:lnTo>
                        <a:pt x="95" y="12"/>
                      </a:lnTo>
                      <a:lnTo>
                        <a:pt x="96" y="14"/>
                      </a:lnTo>
                      <a:lnTo>
                        <a:pt x="96" y="10"/>
                      </a:lnTo>
                      <a:lnTo>
                        <a:pt x="98" y="11"/>
                      </a:lnTo>
                      <a:lnTo>
                        <a:pt x="99" y="9"/>
                      </a:lnTo>
                      <a:lnTo>
                        <a:pt x="99" y="10"/>
                      </a:lnTo>
                      <a:lnTo>
                        <a:pt x="101" y="8"/>
                      </a:lnTo>
                      <a:lnTo>
                        <a:pt x="103" y="9"/>
                      </a:lnTo>
                      <a:lnTo>
                        <a:pt x="104" y="8"/>
                      </a:lnTo>
                      <a:lnTo>
                        <a:pt x="105" y="11"/>
                      </a:lnTo>
                      <a:lnTo>
                        <a:pt x="105" y="14"/>
                      </a:lnTo>
                      <a:lnTo>
                        <a:pt x="105" y="15"/>
                      </a:lnTo>
                      <a:lnTo>
                        <a:pt x="106" y="16"/>
                      </a:lnTo>
                      <a:lnTo>
                        <a:pt x="107" y="12"/>
                      </a:lnTo>
                      <a:lnTo>
                        <a:pt x="107" y="14"/>
                      </a:lnTo>
                      <a:lnTo>
                        <a:pt x="109" y="14"/>
                      </a:lnTo>
                      <a:lnTo>
                        <a:pt x="109" y="9"/>
                      </a:lnTo>
                      <a:lnTo>
                        <a:pt x="112" y="6"/>
                      </a:lnTo>
                      <a:lnTo>
                        <a:pt x="113" y="7"/>
                      </a:lnTo>
                      <a:lnTo>
                        <a:pt x="113" y="8"/>
                      </a:lnTo>
                      <a:lnTo>
                        <a:pt x="114" y="6"/>
                      </a:lnTo>
                      <a:lnTo>
                        <a:pt x="115" y="6"/>
                      </a:lnTo>
                      <a:lnTo>
                        <a:pt x="115" y="8"/>
                      </a:lnTo>
                      <a:lnTo>
                        <a:pt x="115" y="9"/>
                      </a:lnTo>
                      <a:lnTo>
                        <a:pt x="116" y="9"/>
                      </a:lnTo>
                      <a:lnTo>
                        <a:pt x="116" y="8"/>
                      </a:lnTo>
                      <a:lnTo>
                        <a:pt x="117" y="8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21" y="7"/>
                      </a:lnTo>
                      <a:lnTo>
                        <a:pt x="123" y="8"/>
                      </a:lnTo>
                      <a:lnTo>
                        <a:pt x="124" y="8"/>
                      </a:lnTo>
                      <a:lnTo>
                        <a:pt x="125" y="7"/>
                      </a:lnTo>
                      <a:lnTo>
                        <a:pt x="125" y="6"/>
                      </a:lnTo>
                      <a:lnTo>
                        <a:pt x="126" y="4"/>
                      </a:lnTo>
                      <a:lnTo>
                        <a:pt x="127" y="7"/>
                      </a:lnTo>
                      <a:lnTo>
                        <a:pt x="127" y="8"/>
                      </a:lnTo>
                      <a:lnTo>
                        <a:pt x="129" y="8"/>
                      </a:lnTo>
                      <a:lnTo>
                        <a:pt x="129" y="10"/>
                      </a:lnTo>
                      <a:lnTo>
                        <a:pt x="130" y="11"/>
                      </a:lnTo>
                      <a:lnTo>
                        <a:pt x="131" y="11"/>
                      </a:lnTo>
                      <a:lnTo>
                        <a:pt x="132" y="10"/>
                      </a:lnTo>
                      <a:lnTo>
                        <a:pt x="133" y="10"/>
                      </a:lnTo>
                      <a:lnTo>
                        <a:pt x="133" y="11"/>
                      </a:lnTo>
                      <a:lnTo>
                        <a:pt x="134" y="10"/>
                      </a:lnTo>
                      <a:lnTo>
                        <a:pt x="134" y="8"/>
                      </a:lnTo>
                      <a:lnTo>
                        <a:pt x="135" y="9"/>
                      </a:lnTo>
                      <a:lnTo>
                        <a:pt x="134" y="9"/>
                      </a:lnTo>
                      <a:lnTo>
                        <a:pt x="135" y="9"/>
                      </a:lnTo>
                      <a:lnTo>
                        <a:pt x="136" y="9"/>
                      </a:lnTo>
                      <a:lnTo>
                        <a:pt x="138" y="9"/>
                      </a:lnTo>
                      <a:lnTo>
                        <a:pt x="138" y="8"/>
                      </a:lnTo>
                      <a:lnTo>
                        <a:pt x="139" y="7"/>
                      </a:lnTo>
                      <a:lnTo>
                        <a:pt x="140" y="6"/>
                      </a:lnTo>
                      <a:lnTo>
                        <a:pt x="141" y="4"/>
                      </a:lnTo>
                      <a:lnTo>
                        <a:pt x="142" y="6"/>
                      </a:lnTo>
                      <a:lnTo>
                        <a:pt x="141" y="6"/>
                      </a:lnTo>
                      <a:lnTo>
                        <a:pt x="142" y="4"/>
                      </a:lnTo>
                      <a:lnTo>
                        <a:pt x="143" y="4"/>
                      </a:lnTo>
                      <a:lnTo>
                        <a:pt x="144" y="3"/>
                      </a:lnTo>
                      <a:lnTo>
                        <a:pt x="144" y="6"/>
                      </a:lnTo>
                      <a:lnTo>
                        <a:pt x="145" y="7"/>
                      </a:lnTo>
                      <a:lnTo>
                        <a:pt x="144" y="7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5" y="11"/>
                      </a:lnTo>
                      <a:lnTo>
                        <a:pt x="146" y="10"/>
                      </a:lnTo>
                      <a:lnTo>
                        <a:pt x="146" y="7"/>
                      </a:lnTo>
                      <a:lnTo>
                        <a:pt x="148" y="10"/>
                      </a:lnTo>
                      <a:lnTo>
                        <a:pt x="148" y="12"/>
                      </a:lnTo>
                      <a:lnTo>
                        <a:pt x="148" y="11"/>
                      </a:lnTo>
                      <a:lnTo>
                        <a:pt x="150" y="11"/>
                      </a:lnTo>
                      <a:lnTo>
                        <a:pt x="150" y="12"/>
                      </a:lnTo>
                      <a:lnTo>
                        <a:pt x="151" y="11"/>
                      </a:lnTo>
                      <a:lnTo>
                        <a:pt x="151" y="10"/>
                      </a:lnTo>
                      <a:lnTo>
                        <a:pt x="151" y="9"/>
                      </a:lnTo>
                      <a:lnTo>
                        <a:pt x="152" y="9"/>
                      </a:lnTo>
                      <a:lnTo>
                        <a:pt x="153" y="9"/>
                      </a:lnTo>
                      <a:lnTo>
                        <a:pt x="154" y="9"/>
                      </a:lnTo>
                      <a:lnTo>
                        <a:pt x="153" y="9"/>
                      </a:lnTo>
                      <a:lnTo>
                        <a:pt x="154" y="10"/>
                      </a:lnTo>
                      <a:lnTo>
                        <a:pt x="154" y="11"/>
                      </a:lnTo>
                      <a:lnTo>
                        <a:pt x="154" y="12"/>
                      </a:lnTo>
                      <a:lnTo>
                        <a:pt x="155" y="10"/>
                      </a:lnTo>
                      <a:lnTo>
                        <a:pt x="154" y="10"/>
                      </a:lnTo>
                      <a:lnTo>
                        <a:pt x="155" y="8"/>
                      </a:lnTo>
                      <a:lnTo>
                        <a:pt x="157" y="6"/>
                      </a:lnTo>
                      <a:lnTo>
                        <a:pt x="155" y="6"/>
                      </a:lnTo>
                      <a:lnTo>
                        <a:pt x="157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7" y="10"/>
                      </a:lnTo>
                      <a:lnTo>
                        <a:pt x="159" y="11"/>
                      </a:lnTo>
                      <a:lnTo>
                        <a:pt x="159" y="15"/>
                      </a:lnTo>
                      <a:lnTo>
                        <a:pt x="160" y="14"/>
                      </a:lnTo>
                      <a:lnTo>
                        <a:pt x="161" y="12"/>
                      </a:lnTo>
                      <a:lnTo>
                        <a:pt x="162" y="14"/>
                      </a:lnTo>
                      <a:lnTo>
                        <a:pt x="162" y="11"/>
                      </a:lnTo>
                      <a:lnTo>
                        <a:pt x="162" y="10"/>
                      </a:lnTo>
                      <a:lnTo>
                        <a:pt x="162" y="12"/>
                      </a:lnTo>
                      <a:lnTo>
                        <a:pt x="162" y="10"/>
                      </a:lnTo>
                      <a:lnTo>
                        <a:pt x="163" y="10"/>
                      </a:lnTo>
                      <a:lnTo>
                        <a:pt x="163" y="9"/>
                      </a:lnTo>
                      <a:lnTo>
                        <a:pt x="162" y="9"/>
                      </a:lnTo>
                      <a:lnTo>
                        <a:pt x="163" y="8"/>
                      </a:lnTo>
                      <a:lnTo>
                        <a:pt x="163" y="9"/>
                      </a:lnTo>
                      <a:lnTo>
                        <a:pt x="163" y="7"/>
                      </a:lnTo>
                      <a:lnTo>
                        <a:pt x="163" y="3"/>
                      </a:lnTo>
                      <a:lnTo>
                        <a:pt x="164" y="4"/>
                      </a:lnTo>
                      <a:lnTo>
                        <a:pt x="164" y="3"/>
                      </a:lnTo>
                      <a:lnTo>
                        <a:pt x="164" y="4"/>
                      </a:lnTo>
                      <a:lnTo>
                        <a:pt x="164" y="3"/>
                      </a:lnTo>
                      <a:lnTo>
                        <a:pt x="163" y="7"/>
                      </a:lnTo>
                      <a:lnTo>
                        <a:pt x="164" y="9"/>
                      </a:lnTo>
                      <a:lnTo>
                        <a:pt x="166" y="10"/>
                      </a:lnTo>
                      <a:lnTo>
                        <a:pt x="164" y="12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10"/>
                      </a:lnTo>
                      <a:lnTo>
                        <a:pt x="163" y="10"/>
                      </a:lnTo>
                      <a:lnTo>
                        <a:pt x="164" y="9"/>
                      </a:lnTo>
                      <a:lnTo>
                        <a:pt x="164" y="10"/>
                      </a:lnTo>
                      <a:lnTo>
                        <a:pt x="166" y="12"/>
                      </a:lnTo>
                      <a:lnTo>
                        <a:pt x="166" y="11"/>
                      </a:lnTo>
                      <a:lnTo>
                        <a:pt x="164" y="9"/>
                      </a:lnTo>
                      <a:lnTo>
                        <a:pt x="166" y="7"/>
                      </a:lnTo>
                      <a:lnTo>
                        <a:pt x="166" y="10"/>
                      </a:lnTo>
                      <a:lnTo>
                        <a:pt x="167" y="9"/>
                      </a:lnTo>
                      <a:lnTo>
                        <a:pt x="166" y="10"/>
                      </a:lnTo>
                      <a:lnTo>
                        <a:pt x="167" y="11"/>
                      </a:lnTo>
                      <a:lnTo>
                        <a:pt x="166" y="11"/>
                      </a:lnTo>
                      <a:lnTo>
                        <a:pt x="164" y="9"/>
                      </a:lnTo>
                      <a:lnTo>
                        <a:pt x="166" y="9"/>
                      </a:lnTo>
                      <a:lnTo>
                        <a:pt x="166" y="10"/>
                      </a:lnTo>
                      <a:lnTo>
                        <a:pt x="164" y="7"/>
                      </a:lnTo>
                      <a:lnTo>
                        <a:pt x="166" y="2"/>
                      </a:lnTo>
                      <a:lnTo>
                        <a:pt x="164" y="3"/>
                      </a:lnTo>
                      <a:lnTo>
                        <a:pt x="166" y="3"/>
                      </a:lnTo>
                      <a:lnTo>
                        <a:pt x="166" y="1"/>
                      </a:lnTo>
                      <a:lnTo>
                        <a:pt x="166" y="0"/>
                      </a:lnTo>
                      <a:lnTo>
                        <a:pt x="166" y="1"/>
                      </a:lnTo>
                      <a:lnTo>
                        <a:pt x="167" y="1"/>
                      </a:lnTo>
                      <a:lnTo>
                        <a:pt x="166" y="2"/>
                      </a:lnTo>
                      <a:lnTo>
                        <a:pt x="166" y="3"/>
                      </a:lnTo>
                      <a:lnTo>
                        <a:pt x="166" y="4"/>
                      </a:lnTo>
                      <a:lnTo>
                        <a:pt x="166" y="7"/>
                      </a:lnTo>
                      <a:lnTo>
                        <a:pt x="166" y="8"/>
                      </a:lnTo>
                      <a:lnTo>
                        <a:pt x="166" y="9"/>
                      </a:lnTo>
                      <a:lnTo>
                        <a:pt x="166" y="10"/>
                      </a:lnTo>
                      <a:lnTo>
                        <a:pt x="164" y="9"/>
                      </a:lnTo>
                      <a:lnTo>
                        <a:pt x="164" y="11"/>
                      </a:lnTo>
                      <a:lnTo>
                        <a:pt x="164" y="12"/>
                      </a:lnTo>
                      <a:lnTo>
                        <a:pt x="164" y="14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3" y="14"/>
                      </a:lnTo>
                      <a:lnTo>
                        <a:pt x="164" y="14"/>
                      </a:lnTo>
                      <a:lnTo>
                        <a:pt x="164" y="11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9"/>
                      </a:lnTo>
                      <a:lnTo>
                        <a:pt x="164" y="8"/>
                      </a:lnTo>
                      <a:lnTo>
                        <a:pt x="164" y="7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8" name="Freeform 36"/>
                <p:cNvSpPr>
                  <a:spLocks/>
                </p:cNvSpPr>
                <p:nvPr/>
              </p:nvSpPr>
              <p:spPr bwMode="auto">
                <a:xfrm>
                  <a:off x="2129" y="2294"/>
                  <a:ext cx="1058" cy="758"/>
                </a:xfrm>
                <a:custGeom>
                  <a:avLst/>
                  <a:gdLst>
                    <a:gd name="T0" fmla="*/ 10 w 1058"/>
                    <a:gd name="T1" fmla="*/ 31 h 758"/>
                    <a:gd name="T2" fmla="*/ 22 w 1058"/>
                    <a:gd name="T3" fmla="*/ 66 h 758"/>
                    <a:gd name="T4" fmla="*/ 36 w 1058"/>
                    <a:gd name="T5" fmla="*/ 110 h 758"/>
                    <a:gd name="T6" fmla="*/ 49 w 1058"/>
                    <a:gd name="T7" fmla="*/ 147 h 758"/>
                    <a:gd name="T8" fmla="*/ 65 w 1058"/>
                    <a:gd name="T9" fmla="*/ 193 h 758"/>
                    <a:gd name="T10" fmla="*/ 79 w 1058"/>
                    <a:gd name="T11" fmla="*/ 229 h 758"/>
                    <a:gd name="T12" fmla="*/ 94 w 1058"/>
                    <a:gd name="T13" fmla="*/ 268 h 758"/>
                    <a:gd name="T14" fmla="*/ 109 w 1058"/>
                    <a:gd name="T15" fmla="*/ 301 h 758"/>
                    <a:gd name="T16" fmla="*/ 124 w 1058"/>
                    <a:gd name="T17" fmla="*/ 334 h 758"/>
                    <a:gd name="T18" fmla="*/ 138 w 1058"/>
                    <a:gd name="T19" fmla="*/ 366 h 758"/>
                    <a:gd name="T20" fmla="*/ 154 w 1058"/>
                    <a:gd name="T21" fmla="*/ 398 h 758"/>
                    <a:gd name="T22" fmla="*/ 172 w 1058"/>
                    <a:gd name="T23" fmla="*/ 434 h 758"/>
                    <a:gd name="T24" fmla="*/ 190 w 1058"/>
                    <a:gd name="T25" fmla="*/ 464 h 758"/>
                    <a:gd name="T26" fmla="*/ 206 w 1058"/>
                    <a:gd name="T27" fmla="*/ 490 h 758"/>
                    <a:gd name="T28" fmla="*/ 225 w 1058"/>
                    <a:gd name="T29" fmla="*/ 518 h 758"/>
                    <a:gd name="T30" fmla="*/ 241 w 1058"/>
                    <a:gd name="T31" fmla="*/ 542 h 758"/>
                    <a:gd name="T32" fmla="*/ 258 w 1058"/>
                    <a:gd name="T33" fmla="*/ 564 h 758"/>
                    <a:gd name="T34" fmla="*/ 276 w 1058"/>
                    <a:gd name="T35" fmla="*/ 586 h 758"/>
                    <a:gd name="T36" fmla="*/ 294 w 1058"/>
                    <a:gd name="T37" fmla="*/ 606 h 758"/>
                    <a:gd name="T38" fmla="*/ 312 w 1058"/>
                    <a:gd name="T39" fmla="*/ 624 h 758"/>
                    <a:gd name="T40" fmla="*/ 331 w 1058"/>
                    <a:gd name="T41" fmla="*/ 640 h 758"/>
                    <a:gd name="T42" fmla="*/ 352 w 1058"/>
                    <a:gd name="T43" fmla="*/ 658 h 758"/>
                    <a:gd name="T44" fmla="*/ 373 w 1058"/>
                    <a:gd name="T45" fmla="*/ 672 h 758"/>
                    <a:gd name="T46" fmla="*/ 392 w 1058"/>
                    <a:gd name="T47" fmla="*/ 684 h 758"/>
                    <a:gd name="T48" fmla="*/ 414 w 1058"/>
                    <a:gd name="T49" fmla="*/ 696 h 758"/>
                    <a:gd name="T50" fmla="*/ 436 w 1058"/>
                    <a:gd name="T51" fmla="*/ 707 h 758"/>
                    <a:gd name="T52" fmla="*/ 458 w 1058"/>
                    <a:gd name="T53" fmla="*/ 715 h 758"/>
                    <a:gd name="T54" fmla="*/ 481 w 1058"/>
                    <a:gd name="T55" fmla="*/ 725 h 758"/>
                    <a:gd name="T56" fmla="*/ 506 w 1058"/>
                    <a:gd name="T57" fmla="*/ 732 h 758"/>
                    <a:gd name="T58" fmla="*/ 524 w 1058"/>
                    <a:gd name="T59" fmla="*/ 736 h 758"/>
                    <a:gd name="T60" fmla="*/ 546 w 1058"/>
                    <a:gd name="T61" fmla="*/ 741 h 758"/>
                    <a:gd name="T62" fmla="*/ 568 w 1058"/>
                    <a:gd name="T63" fmla="*/ 744 h 758"/>
                    <a:gd name="T64" fmla="*/ 587 w 1058"/>
                    <a:gd name="T65" fmla="*/ 748 h 758"/>
                    <a:gd name="T66" fmla="*/ 609 w 1058"/>
                    <a:gd name="T67" fmla="*/ 750 h 758"/>
                    <a:gd name="T68" fmla="*/ 632 w 1058"/>
                    <a:gd name="T69" fmla="*/ 752 h 758"/>
                    <a:gd name="T70" fmla="*/ 652 w 1058"/>
                    <a:gd name="T71" fmla="*/ 754 h 758"/>
                    <a:gd name="T72" fmla="*/ 673 w 1058"/>
                    <a:gd name="T73" fmla="*/ 755 h 758"/>
                    <a:gd name="T74" fmla="*/ 692 w 1058"/>
                    <a:gd name="T75" fmla="*/ 756 h 758"/>
                    <a:gd name="T76" fmla="*/ 710 w 1058"/>
                    <a:gd name="T77" fmla="*/ 757 h 758"/>
                    <a:gd name="T78" fmla="*/ 730 w 1058"/>
                    <a:gd name="T79" fmla="*/ 757 h 758"/>
                    <a:gd name="T80" fmla="*/ 748 w 1058"/>
                    <a:gd name="T81" fmla="*/ 757 h 758"/>
                    <a:gd name="T82" fmla="*/ 771 w 1058"/>
                    <a:gd name="T83" fmla="*/ 758 h 758"/>
                    <a:gd name="T84" fmla="*/ 787 w 1058"/>
                    <a:gd name="T85" fmla="*/ 758 h 758"/>
                    <a:gd name="T86" fmla="*/ 808 w 1058"/>
                    <a:gd name="T87" fmla="*/ 758 h 758"/>
                    <a:gd name="T88" fmla="*/ 830 w 1058"/>
                    <a:gd name="T89" fmla="*/ 758 h 758"/>
                    <a:gd name="T90" fmla="*/ 848 w 1058"/>
                    <a:gd name="T91" fmla="*/ 758 h 758"/>
                    <a:gd name="T92" fmla="*/ 865 w 1058"/>
                    <a:gd name="T93" fmla="*/ 757 h 758"/>
                    <a:gd name="T94" fmla="*/ 883 w 1058"/>
                    <a:gd name="T95" fmla="*/ 757 h 758"/>
                    <a:gd name="T96" fmla="*/ 898 w 1058"/>
                    <a:gd name="T97" fmla="*/ 757 h 758"/>
                    <a:gd name="T98" fmla="*/ 915 w 1058"/>
                    <a:gd name="T99" fmla="*/ 757 h 758"/>
                    <a:gd name="T100" fmla="*/ 930 w 1058"/>
                    <a:gd name="T101" fmla="*/ 757 h 758"/>
                    <a:gd name="T102" fmla="*/ 947 w 1058"/>
                    <a:gd name="T103" fmla="*/ 757 h 758"/>
                    <a:gd name="T104" fmla="*/ 961 w 1058"/>
                    <a:gd name="T105" fmla="*/ 757 h 758"/>
                    <a:gd name="T106" fmla="*/ 978 w 1058"/>
                    <a:gd name="T107" fmla="*/ 757 h 758"/>
                    <a:gd name="T108" fmla="*/ 994 w 1058"/>
                    <a:gd name="T109" fmla="*/ 756 h 758"/>
                    <a:gd name="T110" fmla="*/ 1008 w 1058"/>
                    <a:gd name="T111" fmla="*/ 756 h 758"/>
                    <a:gd name="T112" fmla="*/ 1022 w 1058"/>
                    <a:gd name="T113" fmla="*/ 756 h 758"/>
                    <a:gd name="T114" fmla="*/ 1032 w 1058"/>
                    <a:gd name="T115" fmla="*/ 756 h 758"/>
                    <a:gd name="T116" fmla="*/ 1041 w 1058"/>
                    <a:gd name="T117" fmla="*/ 756 h 758"/>
                    <a:gd name="T118" fmla="*/ 1046 w 1058"/>
                    <a:gd name="T119" fmla="*/ 756 h 758"/>
                    <a:gd name="T120" fmla="*/ 1055 w 1058"/>
                    <a:gd name="T121" fmla="*/ 756 h 758"/>
                    <a:gd name="T122" fmla="*/ 1057 w 1058"/>
                    <a:gd name="T123" fmla="*/ 756 h 758"/>
                    <a:gd name="T124" fmla="*/ 1055 w 1058"/>
                    <a:gd name="T125" fmla="*/ 756 h 75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58"/>
                    <a:gd name="T190" fmla="*/ 0 h 758"/>
                    <a:gd name="T191" fmla="*/ 1058 w 1058"/>
                    <a:gd name="T192" fmla="*/ 758 h 75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58" h="758">
                      <a:moveTo>
                        <a:pt x="0" y="0"/>
                      </a:moveTo>
                      <a:lnTo>
                        <a:pt x="1" y="4"/>
                      </a:lnTo>
                      <a:lnTo>
                        <a:pt x="3" y="7"/>
                      </a:lnTo>
                      <a:lnTo>
                        <a:pt x="4" y="11"/>
                      </a:lnTo>
                      <a:lnTo>
                        <a:pt x="6" y="16"/>
                      </a:lnTo>
                      <a:lnTo>
                        <a:pt x="7" y="20"/>
                      </a:lnTo>
                      <a:lnTo>
                        <a:pt x="8" y="24"/>
                      </a:lnTo>
                      <a:lnTo>
                        <a:pt x="8" y="26"/>
                      </a:lnTo>
                      <a:lnTo>
                        <a:pt x="9" y="27"/>
                      </a:lnTo>
                      <a:lnTo>
                        <a:pt x="9" y="29"/>
                      </a:lnTo>
                      <a:lnTo>
                        <a:pt x="10" y="31"/>
                      </a:lnTo>
                      <a:lnTo>
                        <a:pt x="13" y="37"/>
                      </a:lnTo>
                      <a:lnTo>
                        <a:pt x="13" y="39"/>
                      </a:lnTo>
                      <a:lnTo>
                        <a:pt x="15" y="44"/>
                      </a:lnTo>
                      <a:lnTo>
                        <a:pt x="16" y="47"/>
                      </a:lnTo>
                      <a:lnTo>
                        <a:pt x="17" y="54"/>
                      </a:lnTo>
                      <a:lnTo>
                        <a:pt x="18" y="56"/>
                      </a:lnTo>
                      <a:lnTo>
                        <a:pt x="19" y="59"/>
                      </a:lnTo>
                      <a:lnTo>
                        <a:pt x="19" y="60"/>
                      </a:lnTo>
                      <a:lnTo>
                        <a:pt x="20" y="62"/>
                      </a:lnTo>
                      <a:lnTo>
                        <a:pt x="22" y="65"/>
                      </a:lnTo>
                      <a:lnTo>
                        <a:pt x="22" y="66"/>
                      </a:lnTo>
                      <a:lnTo>
                        <a:pt x="23" y="71"/>
                      </a:lnTo>
                      <a:lnTo>
                        <a:pt x="25" y="77"/>
                      </a:lnTo>
                      <a:lnTo>
                        <a:pt x="27" y="83"/>
                      </a:lnTo>
                      <a:lnTo>
                        <a:pt x="28" y="88"/>
                      </a:lnTo>
                      <a:lnTo>
                        <a:pt x="28" y="87"/>
                      </a:lnTo>
                      <a:lnTo>
                        <a:pt x="29" y="90"/>
                      </a:lnTo>
                      <a:lnTo>
                        <a:pt x="31" y="94"/>
                      </a:lnTo>
                      <a:lnTo>
                        <a:pt x="32" y="96"/>
                      </a:lnTo>
                      <a:lnTo>
                        <a:pt x="33" y="101"/>
                      </a:lnTo>
                      <a:lnTo>
                        <a:pt x="35" y="106"/>
                      </a:lnTo>
                      <a:lnTo>
                        <a:pt x="36" y="110"/>
                      </a:lnTo>
                      <a:lnTo>
                        <a:pt x="37" y="114"/>
                      </a:lnTo>
                      <a:lnTo>
                        <a:pt x="38" y="118"/>
                      </a:lnTo>
                      <a:lnTo>
                        <a:pt x="40" y="121"/>
                      </a:lnTo>
                      <a:lnTo>
                        <a:pt x="42" y="126"/>
                      </a:lnTo>
                      <a:lnTo>
                        <a:pt x="43" y="129"/>
                      </a:lnTo>
                      <a:lnTo>
                        <a:pt x="45" y="134"/>
                      </a:lnTo>
                      <a:lnTo>
                        <a:pt x="46" y="139"/>
                      </a:lnTo>
                      <a:lnTo>
                        <a:pt x="47" y="141"/>
                      </a:lnTo>
                      <a:lnTo>
                        <a:pt x="47" y="143"/>
                      </a:lnTo>
                      <a:lnTo>
                        <a:pt x="49" y="146"/>
                      </a:lnTo>
                      <a:lnTo>
                        <a:pt x="49" y="147"/>
                      </a:lnTo>
                      <a:lnTo>
                        <a:pt x="50" y="150"/>
                      </a:lnTo>
                      <a:lnTo>
                        <a:pt x="51" y="151"/>
                      </a:lnTo>
                      <a:lnTo>
                        <a:pt x="52" y="156"/>
                      </a:lnTo>
                      <a:lnTo>
                        <a:pt x="54" y="162"/>
                      </a:lnTo>
                      <a:lnTo>
                        <a:pt x="56" y="167"/>
                      </a:lnTo>
                      <a:lnTo>
                        <a:pt x="57" y="171"/>
                      </a:lnTo>
                      <a:lnTo>
                        <a:pt x="59" y="173"/>
                      </a:lnTo>
                      <a:lnTo>
                        <a:pt x="61" y="179"/>
                      </a:lnTo>
                      <a:lnTo>
                        <a:pt x="62" y="182"/>
                      </a:lnTo>
                      <a:lnTo>
                        <a:pt x="64" y="188"/>
                      </a:lnTo>
                      <a:lnTo>
                        <a:pt x="65" y="193"/>
                      </a:lnTo>
                      <a:lnTo>
                        <a:pt x="68" y="197"/>
                      </a:lnTo>
                      <a:lnTo>
                        <a:pt x="69" y="200"/>
                      </a:lnTo>
                      <a:lnTo>
                        <a:pt x="69" y="201"/>
                      </a:lnTo>
                      <a:lnTo>
                        <a:pt x="70" y="204"/>
                      </a:lnTo>
                      <a:lnTo>
                        <a:pt x="72" y="208"/>
                      </a:lnTo>
                      <a:lnTo>
                        <a:pt x="72" y="211"/>
                      </a:lnTo>
                      <a:lnTo>
                        <a:pt x="74" y="215"/>
                      </a:lnTo>
                      <a:lnTo>
                        <a:pt x="77" y="221"/>
                      </a:lnTo>
                      <a:lnTo>
                        <a:pt x="77" y="222"/>
                      </a:lnTo>
                      <a:lnTo>
                        <a:pt x="78" y="224"/>
                      </a:lnTo>
                      <a:lnTo>
                        <a:pt x="79" y="229"/>
                      </a:lnTo>
                      <a:lnTo>
                        <a:pt x="80" y="230"/>
                      </a:lnTo>
                      <a:lnTo>
                        <a:pt x="81" y="234"/>
                      </a:lnTo>
                      <a:lnTo>
                        <a:pt x="83" y="238"/>
                      </a:lnTo>
                      <a:lnTo>
                        <a:pt x="84" y="244"/>
                      </a:lnTo>
                      <a:lnTo>
                        <a:pt x="87" y="247"/>
                      </a:lnTo>
                      <a:lnTo>
                        <a:pt x="87" y="248"/>
                      </a:lnTo>
                      <a:lnTo>
                        <a:pt x="89" y="252"/>
                      </a:lnTo>
                      <a:lnTo>
                        <a:pt x="90" y="255"/>
                      </a:lnTo>
                      <a:lnTo>
                        <a:pt x="91" y="260"/>
                      </a:lnTo>
                      <a:lnTo>
                        <a:pt x="92" y="261"/>
                      </a:lnTo>
                      <a:lnTo>
                        <a:pt x="94" y="268"/>
                      </a:lnTo>
                      <a:lnTo>
                        <a:pt x="97" y="271"/>
                      </a:lnTo>
                      <a:lnTo>
                        <a:pt x="97" y="274"/>
                      </a:lnTo>
                      <a:lnTo>
                        <a:pt x="98" y="275"/>
                      </a:lnTo>
                      <a:lnTo>
                        <a:pt x="98" y="276"/>
                      </a:lnTo>
                      <a:lnTo>
                        <a:pt x="99" y="278"/>
                      </a:lnTo>
                      <a:lnTo>
                        <a:pt x="102" y="285"/>
                      </a:lnTo>
                      <a:lnTo>
                        <a:pt x="105" y="290"/>
                      </a:lnTo>
                      <a:lnTo>
                        <a:pt x="106" y="294"/>
                      </a:lnTo>
                      <a:lnTo>
                        <a:pt x="107" y="298"/>
                      </a:lnTo>
                      <a:lnTo>
                        <a:pt x="108" y="298"/>
                      </a:lnTo>
                      <a:lnTo>
                        <a:pt x="109" y="301"/>
                      </a:lnTo>
                      <a:lnTo>
                        <a:pt x="111" y="306"/>
                      </a:lnTo>
                      <a:lnTo>
                        <a:pt x="112" y="311"/>
                      </a:lnTo>
                      <a:lnTo>
                        <a:pt x="114" y="313"/>
                      </a:lnTo>
                      <a:lnTo>
                        <a:pt x="116" y="317"/>
                      </a:lnTo>
                      <a:lnTo>
                        <a:pt x="116" y="319"/>
                      </a:lnTo>
                      <a:lnTo>
                        <a:pt x="117" y="320"/>
                      </a:lnTo>
                      <a:lnTo>
                        <a:pt x="118" y="322"/>
                      </a:lnTo>
                      <a:lnTo>
                        <a:pt x="119" y="323"/>
                      </a:lnTo>
                      <a:lnTo>
                        <a:pt x="120" y="327"/>
                      </a:lnTo>
                      <a:lnTo>
                        <a:pt x="123" y="331"/>
                      </a:lnTo>
                      <a:lnTo>
                        <a:pt x="124" y="334"/>
                      </a:lnTo>
                      <a:lnTo>
                        <a:pt x="126" y="339"/>
                      </a:lnTo>
                      <a:lnTo>
                        <a:pt x="127" y="342"/>
                      </a:lnTo>
                      <a:lnTo>
                        <a:pt x="128" y="344"/>
                      </a:lnTo>
                      <a:lnTo>
                        <a:pt x="129" y="346"/>
                      </a:lnTo>
                      <a:lnTo>
                        <a:pt x="130" y="351"/>
                      </a:lnTo>
                      <a:lnTo>
                        <a:pt x="132" y="353"/>
                      </a:lnTo>
                      <a:lnTo>
                        <a:pt x="135" y="359"/>
                      </a:lnTo>
                      <a:lnTo>
                        <a:pt x="136" y="361"/>
                      </a:lnTo>
                      <a:lnTo>
                        <a:pt x="137" y="362"/>
                      </a:lnTo>
                      <a:lnTo>
                        <a:pt x="137" y="364"/>
                      </a:lnTo>
                      <a:lnTo>
                        <a:pt x="138" y="366"/>
                      </a:lnTo>
                      <a:lnTo>
                        <a:pt x="138" y="367"/>
                      </a:lnTo>
                      <a:lnTo>
                        <a:pt x="142" y="373"/>
                      </a:lnTo>
                      <a:lnTo>
                        <a:pt x="144" y="377"/>
                      </a:lnTo>
                      <a:lnTo>
                        <a:pt x="144" y="379"/>
                      </a:lnTo>
                      <a:lnTo>
                        <a:pt x="145" y="381"/>
                      </a:lnTo>
                      <a:lnTo>
                        <a:pt x="146" y="383"/>
                      </a:lnTo>
                      <a:lnTo>
                        <a:pt x="147" y="386"/>
                      </a:lnTo>
                      <a:lnTo>
                        <a:pt x="148" y="387"/>
                      </a:lnTo>
                      <a:lnTo>
                        <a:pt x="151" y="391"/>
                      </a:lnTo>
                      <a:lnTo>
                        <a:pt x="152" y="395"/>
                      </a:lnTo>
                      <a:lnTo>
                        <a:pt x="154" y="398"/>
                      </a:lnTo>
                      <a:lnTo>
                        <a:pt x="155" y="401"/>
                      </a:lnTo>
                      <a:lnTo>
                        <a:pt x="157" y="404"/>
                      </a:lnTo>
                      <a:lnTo>
                        <a:pt x="157" y="405"/>
                      </a:lnTo>
                      <a:lnTo>
                        <a:pt x="158" y="407"/>
                      </a:lnTo>
                      <a:lnTo>
                        <a:pt x="162" y="413"/>
                      </a:lnTo>
                      <a:lnTo>
                        <a:pt x="164" y="418"/>
                      </a:lnTo>
                      <a:lnTo>
                        <a:pt x="166" y="422"/>
                      </a:lnTo>
                      <a:lnTo>
                        <a:pt x="167" y="424"/>
                      </a:lnTo>
                      <a:lnTo>
                        <a:pt x="169" y="427"/>
                      </a:lnTo>
                      <a:lnTo>
                        <a:pt x="171" y="429"/>
                      </a:lnTo>
                      <a:lnTo>
                        <a:pt x="172" y="434"/>
                      </a:lnTo>
                      <a:lnTo>
                        <a:pt x="175" y="439"/>
                      </a:lnTo>
                      <a:lnTo>
                        <a:pt x="176" y="440"/>
                      </a:lnTo>
                      <a:lnTo>
                        <a:pt x="177" y="442"/>
                      </a:lnTo>
                      <a:lnTo>
                        <a:pt x="179" y="445"/>
                      </a:lnTo>
                      <a:lnTo>
                        <a:pt x="181" y="448"/>
                      </a:lnTo>
                      <a:lnTo>
                        <a:pt x="183" y="452"/>
                      </a:lnTo>
                      <a:lnTo>
                        <a:pt x="184" y="455"/>
                      </a:lnTo>
                      <a:lnTo>
                        <a:pt x="185" y="457"/>
                      </a:lnTo>
                      <a:lnTo>
                        <a:pt x="186" y="458"/>
                      </a:lnTo>
                      <a:lnTo>
                        <a:pt x="189" y="463"/>
                      </a:lnTo>
                      <a:lnTo>
                        <a:pt x="190" y="464"/>
                      </a:lnTo>
                      <a:lnTo>
                        <a:pt x="193" y="470"/>
                      </a:lnTo>
                      <a:lnTo>
                        <a:pt x="194" y="471"/>
                      </a:lnTo>
                      <a:lnTo>
                        <a:pt x="195" y="473"/>
                      </a:lnTo>
                      <a:lnTo>
                        <a:pt x="195" y="474"/>
                      </a:lnTo>
                      <a:lnTo>
                        <a:pt x="197" y="474"/>
                      </a:lnTo>
                      <a:lnTo>
                        <a:pt x="197" y="475"/>
                      </a:lnTo>
                      <a:lnTo>
                        <a:pt x="199" y="479"/>
                      </a:lnTo>
                      <a:lnTo>
                        <a:pt x="200" y="481"/>
                      </a:lnTo>
                      <a:lnTo>
                        <a:pt x="202" y="484"/>
                      </a:lnTo>
                      <a:lnTo>
                        <a:pt x="203" y="487"/>
                      </a:lnTo>
                      <a:lnTo>
                        <a:pt x="206" y="490"/>
                      </a:lnTo>
                      <a:lnTo>
                        <a:pt x="207" y="493"/>
                      </a:lnTo>
                      <a:lnTo>
                        <a:pt x="209" y="495"/>
                      </a:lnTo>
                      <a:lnTo>
                        <a:pt x="211" y="499"/>
                      </a:lnTo>
                      <a:lnTo>
                        <a:pt x="212" y="501"/>
                      </a:lnTo>
                      <a:lnTo>
                        <a:pt x="214" y="504"/>
                      </a:lnTo>
                      <a:lnTo>
                        <a:pt x="216" y="505"/>
                      </a:lnTo>
                      <a:lnTo>
                        <a:pt x="217" y="508"/>
                      </a:lnTo>
                      <a:lnTo>
                        <a:pt x="218" y="510"/>
                      </a:lnTo>
                      <a:lnTo>
                        <a:pt x="220" y="514"/>
                      </a:lnTo>
                      <a:lnTo>
                        <a:pt x="222" y="517"/>
                      </a:lnTo>
                      <a:lnTo>
                        <a:pt x="225" y="518"/>
                      </a:lnTo>
                      <a:lnTo>
                        <a:pt x="225" y="519"/>
                      </a:lnTo>
                      <a:lnTo>
                        <a:pt x="226" y="520"/>
                      </a:lnTo>
                      <a:lnTo>
                        <a:pt x="227" y="522"/>
                      </a:lnTo>
                      <a:lnTo>
                        <a:pt x="228" y="524"/>
                      </a:lnTo>
                      <a:lnTo>
                        <a:pt x="231" y="529"/>
                      </a:lnTo>
                      <a:lnTo>
                        <a:pt x="232" y="531"/>
                      </a:lnTo>
                      <a:lnTo>
                        <a:pt x="234" y="533"/>
                      </a:lnTo>
                      <a:lnTo>
                        <a:pt x="235" y="533"/>
                      </a:lnTo>
                      <a:lnTo>
                        <a:pt x="237" y="537"/>
                      </a:lnTo>
                      <a:lnTo>
                        <a:pt x="238" y="538"/>
                      </a:lnTo>
                      <a:lnTo>
                        <a:pt x="241" y="542"/>
                      </a:lnTo>
                      <a:lnTo>
                        <a:pt x="243" y="545"/>
                      </a:lnTo>
                      <a:lnTo>
                        <a:pt x="244" y="546"/>
                      </a:lnTo>
                      <a:lnTo>
                        <a:pt x="245" y="548"/>
                      </a:lnTo>
                      <a:lnTo>
                        <a:pt x="247" y="550"/>
                      </a:lnTo>
                      <a:lnTo>
                        <a:pt x="248" y="552"/>
                      </a:lnTo>
                      <a:lnTo>
                        <a:pt x="251" y="556"/>
                      </a:lnTo>
                      <a:lnTo>
                        <a:pt x="253" y="557"/>
                      </a:lnTo>
                      <a:lnTo>
                        <a:pt x="254" y="560"/>
                      </a:lnTo>
                      <a:lnTo>
                        <a:pt x="255" y="560"/>
                      </a:lnTo>
                      <a:lnTo>
                        <a:pt x="257" y="563"/>
                      </a:lnTo>
                      <a:lnTo>
                        <a:pt x="258" y="564"/>
                      </a:lnTo>
                      <a:lnTo>
                        <a:pt x="260" y="568"/>
                      </a:lnTo>
                      <a:lnTo>
                        <a:pt x="262" y="569"/>
                      </a:lnTo>
                      <a:lnTo>
                        <a:pt x="264" y="571"/>
                      </a:lnTo>
                      <a:lnTo>
                        <a:pt x="266" y="574"/>
                      </a:lnTo>
                      <a:lnTo>
                        <a:pt x="267" y="576"/>
                      </a:lnTo>
                      <a:lnTo>
                        <a:pt x="271" y="579"/>
                      </a:lnTo>
                      <a:lnTo>
                        <a:pt x="272" y="580"/>
                      </a:lnTo>
                      <a:lnTo>
                        <a:pt x="273" y="582"/>
                      </a:lnTo>
                      <a:lnTo>
                        <a:pt x="274" y="584"/>
                      </a:lnTo>
                      <a:lnTo>
                        <a:pt x="275" y="585"/>
                      </a:lnTo>
                      <a:lnTo>
                        <a:pt x="276" y="586"/>
                      </a:lnTo>
                      <a:lnTo>
                        <a:pt x="278" y="589"/>
                      </a:lnTo>
                      <a:lnTo>
                        <a:pt x="281" y="592"/>
                      </a:lnTo>
                      <a:lnTo>
                        <a:pt x="283" y="593"/>
                      </a:lnTo>
                      <a:lnTo>
                        <a:pt x="283" y="594"/>
                      </a:lnTo>
                      <a:lnTo>
                        <a:pt x="284" y="595"/>
                      </a:lnTo>
                      <a:lnTo>
                        <a:pt x="286" y="597"/>
                      </a:lnTo>
                      <a:lnTo>
                        <a:pt x="288" y="600"/>
                      </a:lnTo>
                      <a:lnTo>
                        <a:pt x="290" y="600"/>
                      </a:lnTo>
                      <a:lnTo>
                        <a:pt x="291" y="602"/>
                      </a:lnTo>
                      <a:lnTo>
                        <a:pt x="293" y="605"/>
                      </a:lnTo>
                      <a:lnTo>
                        <a:pt x="294" y="606"/>
                      </a:lnTo>
                      <a:lnTo>
                        <a:pt x="295" y="607"/>
                      </a:lnTo>
                      <a:lnTo>
                        <a:pt x="296" y="608"/>
                      </a:lnTo>
                      <a:lnTo>
                        <a:pt x="300" y="610"/>
                      </a:lnTo>
                      <a:lnTo>
                        <a:pt x="302" y="613"/>
                      </a:lnTo>
                      <a:lnTo>
                        <a:pt x="302" y="614"/>
                      </a:lnTo>
                      <a:lnTo>
                        <a:pt x="304" y="616"/>
                      </a:lnTo>
                      <a:lnTo>
                        <a:pt x="305" y="617"/>
                      </a:lnTo>
                      <a:lnTo>
                        <a:pt x="308" y="620"/>
                      </a:lnTo>
                      <a:lnTo>
                        <a:pt x="310" y="621"/>
                      </a:lnTo>
                      <a:lnTo>
                        <a:pt x="312" y="623"/>
                      </a:lnTo>
                      <a:lnTo>
                        <a:pt x="312" y="624"/>
                      </a:lnTo>
                      <a:lnTo>
                        <a:pt x="313" y="624"/>
                      </a:lnTo>
                      <a:lnTo>
                        <a:pt x="315" y="627"/>
                      </a:lnTo>
                      <a:lnTo>
                        <a:pt x="317" y="628"/>
                      </a:lnTo>
                      <a:lnTo>
                        <a:pt x="319" y="630"/>
                      </a:lnTo>
                      <a:lnTo>
                        <a:pt x="320" y="631"/>
                      </a:lnTo>
                      <a:lnTo>
                        <a:pt x="322" y="632"/>
                      </a:lnTo>
                      <a:lnTo>
                        <a:pt x="323" y="634"/>
                      </a:lnTo>
                      <a:lnTo>
                        <a:pt x="325" y="636"/>
                      </a:lnTo>
                      <a:lnTo>
                        <a:pt x="327" y="637"/>
                      </a:lnTo>
                      <a:lnTo>
                        <a:pt x="330" y="639"/>
                      </a:lnTo>
                      <a:lnTo>
                        <a:pt x="331" y="640"/>
                      </a:lnTo>
                      <a:lnTo>
                        <a:pt x="332" y="642"/>
                      </a:lnTo>
                      <a:lnTo>
                        <a:pt x="334" y="644"/>
                      </a:lnTo>
                      <a:lnTo>
                        <a:pt x="337" y="645"/>
                      </a:lnTo>
                      <a:lnTo>
                        <a:pt x="340" y="647"/>
                      </a:lnTo>
                      <a:lnTo>
                        <a:pt x="340" y="649"/>
                      </a:lnTo>
                      <a:lnTo>
                        <a:pt x="342" y="650"/>
                      </a:lnTo>
                      <a:lnTo>
                        <a:pt x="346" y="652"/>
                      </a:lnTo>
                      <a:lnTo>
                        <a:pt x="347" y="653"/>
                      </a:lnTo>
                      <a:lnTo>
                        <a:pt x="349" y="655"/>
                      </a:lnTo>
                      <a:lnTo>
                        <a:pt x="351" y="657"/>
                      </a:lnTo>
                      <a:lnTo>
                        <a:pt x="352" y="658"/>
                      </a:lnTo>
                      <a:lnTo>
                        <a:pt x="354" y="659"/>
                      </a:lnTo>
                      <a:lnTo>
                        <a:pt x="357" y="660"/>
                      </a:lnTo>
                      <a:lnTo>
                        <a:pt x="358" y="662"/>
                      </a:lnTo>
                      <a:lnTo>
                        <a:pt x="360" y="664"/>
                      </a:lnTo>
                      <a:lnTo>
                        <a:pt x="362" y="665"/>
                      </a:lnTo>
                      <a:lnTo>
                        <a:pt x="364" y="666"/>
                      </a:lnTo>
                      <a:lnTo>
                        <a:pt x="365" y="666"/>
                      </a:lnTo>
                      <a:lnTo>
                        <a:pt x="368" y="669"/>
                      </a:lnTo>
                      <a:lnTo>
                        <a:pt x="369" y="669"/>
                      </a:lnTo>
                      <a:lnTo>
                        <a:pt x="371" y="670"/>
                      </a:lnTo>
                      <a:lnTo>
                        <a:pt x="373" y="672"/>
                      </a:lnTo>
                      <a:lnTo>
                        <a:pt x="374" y="673"/>
                      </a:lnTo>
                      <a:lnTo>
                        <a:pt x="376" y="674"/>
                      </a:lnTo>
                      <a:lnTo>
                        <a:pt x="378" y="676"/>
                      </a:lnTo>
                      <a:lnTo>
                        <a:pt x="380" y="677"/>
                      </a:lnTo>
                      <a:lnTo>
                        <a:pt x="382" y="677"/>
                      </a:lnTo>
                      <a:lnTo>
                        <a:pt x="383" y="679"/>
                      </a:lnTo>
                      <a:lnTo>
                        <a:pt x="385" y="680"/>
                      </a:lnTo>
                      <a:lnTo>
                        <a:pt x="386" y="681"/>
                      </a:lnTo>
                      <a:lnTo>
                        <a:pt x="388" y="682"/>
                      </a:lnTo>
                      <a:lnTo>
                        <a:pt x="391" y="683"/>
                      </a:lnTo>
                      <a:lnTo>
                        <a:pt x="392" y="684"/>
                      </a:lnTo>
                      <a:lnTo>
                        <a:pt x="393" y="684"/>
                      </a:lnTo>
                      <a:lnTo>
                        <a:pt x="395" y="685"/>
                      </a:lnTo>
                      <a:lnTo>
                        <a:pt x="398" y="688"/>
                      </a:lnTo>
                      <a:lnTo>
                        <a:pt x="399" y="689"/>
                      </a:lnTo>
                      <a:lnTo>
                        <a:pt x="401" y="689"/>
                      </a:lnTo>
                      <a:lnTo>
                        <a:pt x="403" y="690"/>
                      </a:lnTo>
                      <a:lnTo>
                        <a:pt x="405" y="691"/>
                      </a:lnTo>
                      <a:lnTo>
                        <a:pt x="407" y="694"/>
                      </a:lnTo>
                      <a:lnTo>
                        <a:pt x="410" y="694"/>
                      </a:lnTo>
                      <a:lnTo>
                        <a:pt x="412" y="695"/>
                      </a:lnTo>
                      <a:lnTo>
                        <a:pt x="414" y="696"/>
                      </a:lnTo>
                      <a:lnTo>
                        <a:pt x="417" y="698"/>
                      </a:lnTo>
                      <a:lnTo>
                        <a:pt x="420" y="699"/>
                      </a:lnTo>
                      <a:lnTo>
                        <a:pt x="421" y="699"/>
                      </a:lnTo>
                      <a:lnTo>
                        <a:pt x="422" y="700"/>
                      </a:lnTo>
                      <a:lnTo>
                        <a:pt x="424" y="702"/>
                      </a:lnTo>
                      <a:lnTo>
                        <a:pt x="426" y="703"/>
                      </a:lnTo>
                      <a:lnTo>
                        <a:pt x="429" y="704"/>
                      </a:lnTo>
                      <a:lnTo>
                        <a:pt x="430" y="704"/>
                      </a:lnTo>
                      <a:lnTo>
                        <a:pt x="432" y="705"/>
                      </a:lnTo>
                      <a:lnTo>
                        <a:pt x="434" y="706"/>
                      </a:lnTo>
                      <a:lnTo>
                        <a:pt x="436" y="707"/>
                      </a:lnTo>
                      <a:lnTo>
                        <a:pt x="439" y="709"/>
                      </a:lnTo>
                      <a:lnTo>
                        <a:pt x="440" y="709"/>
                      </a:lnTo>
                      <a:lnTo>
                        <a:pt x="442" y="710"/>
                      </a:lnTo>
                      <a:lnTo>
                        <a:pt x="444" y="711"/>
                      </a:lnTo>
                      <a:lnTo>
                        <a:pt x="445" y="711"/>
                      </a:lnTo>
                      <a:lnTo>
                        <a:pt x="449" y="712"/>
                      </a:lnTo>
                      <a:lnTo>
                        <a:pt x="450" y="713"/>
                      </a:lnTo>
                      <a:lnTo>
                        <a:pt x="451" y="713"/>
                      </a:lnTo>
                      <a:lnTo>
                        <a:pt x="453" y="714"/>
                      </a:lnTo>
                      <a:lnTo>
                        <a:pt x="457" y="715"/>
                      </a:lnTo>
                      <a:lnTo>
                        <a:pt x="458" y="715"/>
                      </a:lnTo>
                      <a:lnTo>
                        <a:pt x="460" y="717"/>
                      </a:lnTo>
                      <a:lnTo>
                        <a:pt x="463" y="718"/>
                      </a:lnTo>
                      <a:lnTo>
                        <a:pt x="467" y="719"/>
                      </a:lnTo>
                      <a:lnTo>
                        <a:pt x="469" y="720"/>
                      </a:lnTo>
                      <a:lnTo>
                        <a:pt x="471" y="721"/>
                      </a:lnTo>
                      <a:lnTo>
                        <a:pt x="472" y="721"/>
                      </a:lnTo>
                      <a:lnTo>
                        <a:pt x="476" y="722"/>
                      </a:lnTo>
                      <a:lnTo>
                        <a:pt x="478" y="724"/>
                      </a:lnTo>
                      <a:lnTo>
                        <a:pt x="479" y="724"/>
                      </a:lnTo>
                      <a:lnTo>
                        <a:pt x="480" y="724"/>
                      </a:lnTo>
                      <a:lnTo>
                        <a:pt x="481" y="725"/>
                      </a:lnTo>
                      <a:lnTo>
                        <a:pt x="485" y="725"/>
                      </a:lnTo>
                      <a:lnTo>
                        <a:pt x="486" y="726"/>
                      </a:lnTo>
                      <a:lnTo>
                        <a:pt x="488" y="726"/>
                      </a:lnTo>
                      <a:lnTo>
                        <a:pt x="489" y="727"/>
                      </a:lnTo>
                      <a:lnTo>
                        <a:pt x="493" y="728"/>
                      </a:lnTo>
                      <a:lnTo>
                        <a:pt x="495" y="728"/>
                      </a:lnTo>
                      <a:lnTo>
                        <a:pt x="497" y="729"/>
                      </a:lnTo>
                      <a:lnTo>
                        <a:pt x="498" y="729"/>
                      </a:lnTo>
                      <a:lnTo>
                        <a:pt x="500" y="730"/>
                      </a:lnTo>
                      <a:lnTo>
                        <a:pt x="504" y="730"/>
                      </a:lnTo>
                      <a:lnTo>
                        <a:pt x="506" y="732"/>
                      </a:lnTo>
                      <a:lnTo>
                        <a:pt x="507" y="732"/>
                      </a:lnTo>
                      <a:lnTo>
                        <a:pt x="508" y="733"/>
                      </a:lnTo>
                      <a:lnTo>
                        <a:pt x="509" y="733"/>
                      </a:lnTo>
                      <a:lnTo>
                        <a:pt x="510" y="733"/>
                      </a:lnTo>
                      <a:lnTo>
                        <a:pt x="514" y="734"/>
                      </a:lnTo>
                      <a:lnTo>
                        <a:pt x="516" y="734"/>
                      </a:lnTo>
                      <a:lnTo>
                        <a:pt x="517" y="734"/>
                      </a:lnTo>
                      <a:lnTo>
                        <a:pt x="518" y="735"/>
                      </a:lnTo>
                      <a:lnTo>
                        <a:pt x="519" y="735"/>
                      </a:lnTo>
                      <a:lnTo>
                        <a:pt x="521" y="735"/>
                      </a:lnTo>
                      <a:lnTo>
                        <a:pt x="524" y="736"/>
                      </a:lnTo>
                      <a:lnTo>
                        <a:pt x="526" y="736"/>
                      </a:lnTo>
                      <a:lnTo>
                        <a:pt x="527" y="737"/>
                      </a:lnTo>
                      <a:lnTo>
                        <a:pt x="531" y="737"/>
                      </a:lnTo>
                      <a:lnTo>
                        <a:pt x="534" y="739"/>
                      </a:lnTo>
                      <a:lnTo>
                        <a:pt x="535" y="739"/>
                      </a:lnTo>
                      <a:lnTo>
                        <a:pt x="536" y="739"/>
                      </a:lnTo>
                      <a:lnTo>
                        <a:pt x="537" y="740"/>
                      </a:lnTo>
                      <a:lnTo>
                        <a:pt x="540" y="740"/>
                      </a:lnTo>
                      <a:lnTo>
                        <a:pt x="543" y="741"/>
                      </a:lnTo>
                      <a:lnTo>
                        <a:pt x="545" y="741"/>
                      </a:lnTo>
                      <a:lnTo>
                        <a:pt x="546" y="741"/>
                      </a:lnTo>
                      <a:lnTo>
                        <a:pt x="547" y="741"/>
                      </a:lnTo>
                      <a:lnTo>
                        <a:pt x="549" y="741"/>
                      </a:lnTo>
                      <a:lnTo>
                        <a:pt x="551" y="742"/>
                      </a:lnTo>
                      <a:lnTo>
                        <a:pt x="554" y="742"/>
                      </a:lnTo>
                      <a:lnTo>
                        <a:pt x="556" y="743"/>
                      </a:lnTo>
                      <a:lnTo>
                        <a:pt x="558" y="743"/>
                      </a:lnTo>
                      <a:lnTo>
                        <a:pt x="560" y="743"/>
                      </a:lnTo>
                      <a:lnTo>
                        <a:pt x="561" y="743"/>
                      </a:lnTo>
                      <a:lnTo>
                        <a:pt x="563" y="744"/>
                      </a:lnTo>
                      <a:lnTo>
                        <a:pt x="565" y="744"/>
                      </a:lnTo>
                      <a:lnTo>
                        <a:pt x="568" y="744"/>
                      </a:lnTo>
                      <a:lnTo>
                        <a:pt x="569" y="744"/>
                      </a:lnTo>
                      <a:lnTo>
                        <a:pt x="571" y="745"/>
                      </a:lnTo>
                      <a:lnTo>
                        <a:pt x="574" y="745"/>
                      </a:lnTo>
                      <a:lnTo>
                        <a:pt x="576" y="745"/>
                      </a:lnTo>
                      <a:lnTo>
                        <a:pt x="577" y="745"/>
                      </a:lnTo>
                      <a:lnTo>
                        <a:pt x="577" y="747"/>
                      </a:lnTo>
                      <a:lnTo>
                        <a:pt x="579" y="747"/>
                      </a:lnTo>
                      <a:lnTo>
                        <a:pt x="581" y="747"/>
                      </a:lnTo>
                      <a:lnTo>
                        <a:pt x="583" y="747"/>
                      </a:lnTo>
                      <a:lnTo>
                        <a:pt x="586" y="748"/>
                      </a:lnTo>
                      <a:lnTo>
                        <a:pt x="587" y="748"/>
                      </a:lnTo>
                      <a:lnTo>
                        <a:pt x="591" y="748"/>
                      </a:lnTo>
                      <a:lnTo>
                        <a:pt x="593" y="749"/>
                      </a:lnTo>
                      <a:lnTo>
                        <a:pt x="596" y="749"/>
                      </a:lnTo>
                      <a:lnTo>
                        <a:pt x="597" y="749"/>
                      </a:lnTo>
                      <a:lnTo>
                        <a:pt x="598" y="749"/>
                      </a:lnTo>
                      <a:lnTo>
                        <a:pt x="601" y="749"/>
                      </a:lnTo>
                      <a:lnTo>
                        <a:pt x="602" y="749"/>
                      </a:lnTo>
                      <a:lnTo>
                        <a:pt x="605" y="750"/>
                      </a:lnTo>
                      <a:lnTo>
                        <a:pt x="606" y="750"/>
                      </a:lnTo>
                      <a:lnTo>
                        <a:pt x="608" y="750"/>
                      </a:lnTo>
                      <a:lnTo>
                        <a:pt x="609" y="750"/>
                      </a:lnTo>
                      <a:lnTo>
                        <a:pt x="613" y="750"/>
                      </a:lnTo>
                      <a:lnTo>
                        <a:pt x="614" y="751"/>
                      </a:lnTo>
                      <a:lnTo>
                        <a:pt x="616" y="751"/>
                      </a:lnTo>
                      <a:lnTo>
                        <a:pt x="617" y="751"/>
                      </a:lnTo>
                      <a:lnTo>
                        <a:pt x="618" y="751"/>
                      </a:lnTo>
                      <a:lnTo>
                        <a:pt x="620" y="751"/>
                      </a:lnTo>
                      <a:lnTo>
                        <a:pt x="624" y="751"/>
                      </a:lnTo>
                      <a:lnTo>
                        <a:pt x="626" y="752"/>
                      </a:lnTo>
                      <a:lnTo>
                        <a:pt x="627" y="752"/>
                      </a:lnTo>
                      <a:lnTo>
                        <a:pt x="630" y="752"/>
                      </a:lnTo>
                      <a:lnTo>
                        <a:pt x="632" y="752"/>
                      </a:lnTo>
                      <a:lnTo>
                        <a:pt x="633" y="752"/>
                      </a:lnTo>
                      <a:lnTo>
                        <a:pt x="635" y="752"/>
                      </a:lnTo>
                      <a:lnTo>
                        <a:pt x="636" y="752"/>
                      </a:lnTo>
                      <a:lnTo>
                        <a:pt x="638" y="752"/>
                      </a:lnTo>
                      <a:lnTo>
                        <a:pt x="639" y="754"/>
                      </a:lnTo>
                      <a:lnTo>
                        <a:pt x="642" y="754"/>
                      </a:lnTo>
                      <a:lnTo>
                        <a:pt x="644" y="754"/>
                      </a:lnTo>
                      <a:lnTo>
                        <a:pt x="645" y="754"/>
                      </a:lnTo>
                      <a:lnTo>
                        <a:pt x="647" y="754"/>
                      </a:lnTo>
                      <a:lnTo>
                        <a:pt x="651" y="754"/>
                      </a:lnTo>
                      <a:lnTo>
                        <a:pt x="652" y="754"/>
                      </a:lnTo>
                      <a:lnTo>
                        <a:pt x="654" y="754"/>
                      </a:lnTo>
                      <a:lnTo>
                        <a:pt x="655" y="754"/>
                      </a:lnTo>
                      <a:lnTo>
                        <a:pt x="656" y="755"/>
                      </a:lnTo>
                      <a:lnTo>
                        <a:pt x="660" y="755"/>
                      </a:lnTo>
                      <a:lnTo>
                        <a:pt x="662" y="755"/>
                      </a:lnTo>
                      <a:lnTo>
                        <a:pt x="663" y="755"/>
                      </a:lnTo>
                      <a:lnTo>
                        <a:pt x="664" y="755"/>
                      </a:lnTo>
                      <a:lnTo>
                        <a:pt x="666" y="755"/>
                      </a:lnTo>
                      <a:lnTo>
                        <a:pt x="669" y="755"/>
                      </a:lnTo>
                      <a:lnTo>
                        <a:pt x="672" y="755"/>
                      </a:lnTo>
                      <a:lnTo>
                        <a:pt x="673" y="755"/>
                      </a:lnTo>
                      <a:lnTo>
                        <a:pt x="674" y="755"/>
                      </a:lnTo>
                      <a:lnTo>
                        <a:pt x="675" y="755"/>
                      </a:lnTo>
                      <a:lnTo>
                        <a:pt x="678" y="756"/>
                      </a:lnTo>
                      <a:lnTo>
                        <a:pt x="681" y="756"/>
                      </a:lnTo>
                      <a:lnTo>
                        <a:pt x="682" y="756"/>
                      </a:lnTo>
                      <a:lnTo>
                        <a:pt x="683" y="756"/>
                      </a:lnTo>
                      <a:lnTo>
                        <a:pt x="684" y="756"/>
                      </a:lnTo>
                      <a:lnTo>
                        <a:pt x="685" y="756"/>
                      </a:lnTo>
                      <a:lnTo>
                        <a:pt x="688" y="756"/>
                      </a:lnTo>
                      <a:lnTo>
                        <a:pt x="690" y="756"/>
                      </a:lnTo>
                      <a:lnTo>
                        <a:pt x="692" y="756"/>
                      </a:lnTo>
                      <a:lnTo>
                        <a:pt x="693" y="756"/>
                      </a:lnTo>
                      <a:lnTo>
                        <a:pt x="694" y="756"/>
                      </a:lnTo>
                      <a:lnTo>
                        <a:pt x="697" y="756"/>
                      </a:lnTo>
                      <a:lnTo>
                        <a:pt x="698" y="756"/>
                      </a:lnTo>
                      <a:lnTo>
                        <a:pt x="701" y="756"/>
                      </a:lnTo>
                      <a:lnTo>
                        <a:pt x="702" y="756"/>
                      </a:lnTo>
                      <a:lnTo>
                        <a:pt x="703" y="757"/>
                      </a:lnTo>
                      <a:lnTo>
                        <a:pt x="704" y="757"/>
                      </a:lnTo>
                      <a:lnTo>
                        <a:pt x="706" y="757"/>
                      </a:lnTo>
                      <a:lnTo>
                        <a:pt x="708" y="757"/>
                      </a:lnTo>
                      <a:lnTo>
                        <a:pt x="710" y="757"/>
                      </a:lnTo>
                      <a:lnTo>
                        <a:pt x="712" y="757"/>
                      </a:lnTo>
                      <a:lnTo>
                        <a:pt x="713" y="757"/>
                      </a:lnTo>
                      <a:lnTo>
                        <a:pt x="715" y="757"/>
                      </a:lnTo>
                      <a:lnTo>
                        <a:pt x="718" y="757"/>
                      </a:lnTo>
                      <a:lnTo>
                        <a:pt x="719" y="757"/>
                      </a:lnTo>
                      <a:lnTo>
                        <a:pt x="721" y="757"/>
                      </a:lnTo>
                      <a:lnTo>
                        <a:pt x="722" y="757"/>
                      </a:lnTo>
                      <a:lnTo>
                        <a:pt x="724" y="757"/>
                      </a:lnTo>
                      <a:lnTo>
                        <a:pt x="726" y="757"/>
                      </a:lnTo>
                      <a:lnTo>
                        <a:pt x="728" y="757"/>
                      </a:lnTo>
                      <a:lnTo>
                        <a:pt x="730" y="757"/>
                      </a:lnTo>
                      <a:lnTo>
                        <a:pt x="731" y="757"/>
                      </a:lnTo>
                      <a:lnTo>
                        <a:pt x="733" y="757"/>
                      </a:lnTo>
                      <a:lnTo>
                        <a:pt x="734" y="757"/>
                      </a:lnTo>
                      <a:lnTo>
                        <a:pt x="736" y="757"/>
                      </a:lnTo>
                      <a:lnTo>
                        <a:pt x="738" y="757"/>
                      </a:lnTo>
                      <a:lnTo>
                        <a:pt x="739" y="757"/>
                      </a:lnTo>
                      <a:lnTo>
                        <a:pt x="743" y="757"/>
                      </a:lnTo>
                      <a:lnTo>
                        <a:pt x="744" y="757"/>
                      </a:lnTo>
                      <a:lnTo>
                        <a:pt x="745" y="757"/>
                      </a:lnTo>
                      <a:lnTo>
                        <a:pt x="747" y="757"/>
                      </a:lnTo>
                      <a:lnTo>
                        <a:pt x="748" y="757"/>
                      </a:lnTo>
                      <a:lnTo>
                        <a:pt x="752" y="757"/>
                      </a:lnTo>
                      <a:lnTo>
                        <a:pt x="753" y="757"/>
                      </a:lnTo>
                      <a:lnTo>
                        <a:pt x="754" y="757"/>
                      </a:lnTo>
                      <a:lnTo>
                        <a:pt x="756" y="757"/>
                      </a:lnTo>
                      <a:lnTo>
                        <a:pt x="757" y="757"/>
                      </a:lnTo>
                      <a:lnTo>
                        <a:pt x="759" y="758"/>
                      </a:lnTo>
                      <a:lnTo>
                        <a:pt x="762" y="758"/>
                      </a:lnTo>
                      <a:lnTo>
                        <a:pt x="763" y="758"/>
                      </a:lnTo>
                      <a:lnTo>
                        <a:pt x="765" y="758"/>
                      </a:lnTo>
                      <a:lnTo>
                        <a:pt x="768" y="758"/>
                      </a:lnTo>
                      <a:lnTo>
                        <a:pt x="771" y="758"/>
                      </a:lnTo>
                      <a:lnTo>
                        <a:pt x="772" y="758"/>
                      </a:lnTo>
                      <a:lnTo>
                        <a:pt x="773" y="758"/>
                      </a:lnTo>
                      <a:lnTo>
                        <a:pt x="774" y="758"/>
                      </a:lnTo>
                      <a:lnTo>
                        <a:pt x="776" y="758"/>
                      </a:lnTo>
                      <a:lnTo>
                        <a:pt x="778" y="758"/>
                      </a:lnTo>
                      <a:lnTo>
                        <a:pt x="780" y="758"/>
                      </a:lnTo>
                      <a:lnTo>
                        <a:pt x="781" y="758"/>
                      </a:lnTo>
                      <a:lnTo>
                        <a:pt x="782" y="758"/>
                      </a:lnTo>
                      <a:lnTo>
                        <a:pt x="783" y="758"/>
                      </a:lnTo>
                      <a:lnTo>
                        <a:pt x="785" y="758"/>
                      </a:lnTo>
                      <a:lnTo>
                        <a:pt x="787" y="758"/>
                      </a:lnTo>
                      <a:lnTo>
                        <a:pt x="791" y="758"/>
                      </a:lnTo>
                      <a:lnTo>
                        <a:pt x="792" y="758"/>
                      </a:lnTo>
                      <a:lnTo>
                        <a:pt x="793" y="758"/>
                      </a:lnTo>
                      <a:lnTo>
                        <a:pt x="796" y="758"/>
                      </a:lnTo>
                      <a:lnTo>
                        <a:pt x="799" y="758"/>
                      </a:lnTo>
                      <a:lnTo>
                        <a:pt x="800" y="758"/>
                      </a:lnTo>
                      <a:lnTo>
                        <a:pt x="801" y="758"/>
                      </a:lnTo>
                      <a:lnTo>
                        <a:pt x="802" y="758"/>
                      </a:lnTo>
                      <a:lnTo>
                        <a:pt x="803" y="758"/>
                      </a:lnTo>
                      <a:lnTo>
                        <a:pt x="807" y="758"/>
                      </a:lnTo>
                      <a:lnTo>
                        <a:pt x="808" y="758"/>
                      </a:lnTo>
                      <a:lnTo>
                        <a:pt x="810" y="758"/>
                      </a:lnTo>
                      <a:lnTo>
                        <a:pt x="811" y="758"/>
                      </a:lnTo>
                      <a:lnTo>
                        <a:pt x="813" y="758"/>
                      </a:lnTo>
                      <a:lnTo>
                        <a:pt x="814" y="758"/>
                      </a:lnTo>
                      <a:lnTo>
                        <a:pt x="817" y="758"/>
                      </a:lnTo>
                      <a:lnTo>
                        <a:pt x="819" y="758"/>
                      </a:lnTo>
                      <a:lnTo>
                        <a:pt x="821" y="758"/>
                      </a:lnTo>
                      <a:lnTo>
                        <a:pt x="822" y="758"/>
                      </a:lnTo>
                      <a:lnTo>
                        <a:pt x="827" y="758"/>
                      </a:lnTo>
                      <a:lnTo>
                        <a:pt x="829" y="758"/>
                      </a:lnTo>
                      <a:lnTo>
                        <a:pt x="830" y="758"/>
                      </a:lnTo>
                      <a:lnTo>
                        <a:pt x="831" y="758"/>
                      </a:lnTo>
                      <a:lnTo>
                        <a:pt x="832" y="758"/>
                      </a:lnTo>
                      <a:lnTo>
                        <a:pt x="835" y="758"/>
                      </a:lnTo>
                      <a:lnTo>
                        <a:pt x="836" y="758"/>
                      </a:lnTo>
                      <a:lnTo>
                        <a:pt x="838" y="758"/>
                      </a:lnTo>
                      <a:lnTo>
                        <a:pt x="839" y="758"/>
                      </a:lnTo>
                      <a:lnTo>
                        <a:pt x="840" y="758"/>
                      </a:lnTo>
                      <a:lnTo>
                        <a:pt x="841" y="758"/>
                      </a:lnTo>
                      <a:lnTo>
                        <a:pt x="844" y="758"/>
                      </a:lnTo>
                      <a:lnTo>
                        <a:pt x="846" y="758"/>
                      </a:lnTo>
                      <a:lnTo>
                        <a:pt x="848" y="758"/>
                      </a:lnTo>
                      <a:lnTo>
                        <a:pt x="850" y="758"/>
                      </a:lnTo>
                      <a:lnTo>
                        <a:pt x="851" y="758"/>
                      </a:lnTo>
                      <a:lnTo>
                        <a:pt x="854" y="757"/>
                      </a:lnTo>
                      <a:lnTo>
                        <a:pt x="856" y="757"/>
                      </a:lnTo>
                      <a:lnTo>
                        <a:pt x="858" y="757"/>
                      </a:lnTo>
                      <a:lnTo>
                        <a:pt x="859" y="757"/>
                      </a:lnTo>
                      <a:lnTo>
                        <a:pt x="860" y="757"/>
                      </a:lnTo>
                      <a:lnTo>
                        <a:pt x="861" y="757"/>
                      </a:lnTo>
                      <a:lnTo>
                        <a:pt x="863" y="757"/>
                      </a:lnTo>
                      <a:lnTo>
                        <a:pt x="864" y="757"/>
                      </a:lnTo>
                      <a:lnTo>
                        <a:pt x="865" y="757"/>
                      </a:lnTo>
                      <a:lnTo>
                        <a:pt x="868" y="757"/>
                      </a:lnTo>
                      <a:lnTo>
                        <a:pt x="869" y="757"/>
                      </a:lnTo>
                      <a:lnTo>
                        <a:pt x="870" y="757"/>
                      </a:lnTo>
                      <a:lnTo>
                        <a:pt x="872" y="757"/>
                      </a:lnTo>
                      <a:lnTo>
                        <a:pt x="874" y="757"/>
                      </a:lnTo>
                      <a:lnTo>
                        <a:pt x="876" y="757"/>
                      </a:lnTo>
                      <a:lnTo>
                        <a:pt x="877" y="757"/>
                      </a:lnTo>
                      <a:lnTo>
                        <a:pt x="878" y="757"/>
                      </a:lnTo>
                      <a:lnTo>
                        <a:pt x="879" y="757"/>
                      </a:lnTo>
                      <a:lnTo>
                        <a:pt x="882" y="757"/>
                      </a:lnTo>
                      <a:lnTo>
                        <a:pt x="883" y="757"/>
                      </a:lnTo>
                      <a:lnTo>
                        <a:pt x="885" y="757"/>
                      </a:lnTo>
                      <a:lnTo>
                        <a:pt x="886" y="757"/>
                      </a:lnTo>
                      <a:lnTo>
                        <a:pt x="887" y="757"/>
                      </a:lnTo>
                      <a:lnTo>
                        <a:pt x="888" y="757"/>
                      </a:lnTo>
                      <a:lnTo>
                        <a:pt x="889" y="757"/>
                      </a:lnTo>
                      <a:lnTo>
                        <a:pt x="891" y="757"/>
                      </a:lnTo>
                      <a:lnTo>
                        <a:pt x="893" y="757"/>
                      </a:lnTo>
                      <a:lnTo>
                        <a:pt x="894" y="757"/>
                      </a:lnTo>
                      <a:lnTo>
                        <a:pt x="895" y="757"/>
                      </a:lnTo>
                      <a:lnTo>
                        <a:pt x="897" y="757"/>
                      </a:lnTo>
                      <a:lnTo>
                        <a:pt x="898" y="757"/>
                      </a:lnTo>
                      <a:lnTo>
                        <a:pt x="900" y="757"/>
                      </a:lnTo>
                      <a:lnTo>
                        <a:pt x="901" y="757"/>
                      </a:lnTo>
                      <a:lnTo>
                        <a:pt x="903" y="757"/>
                      </a:lnTo>
                      <a:lnTo>
                        <a:pt x="905" y="757"/>
                      </a:lnTo>
                      <a:lnTo>
                        <a:pt x="906" y="757"/>
                      </a:lnTo>
                      <a:lnTo>
                        <a:pt x="907" y="757"/>
                      </a:lnTo>
                      <a:lnTo>
                        <a:pt x="909" y="757"/>
                      </a:lnTo>
                      <a:lnTo>
                        <a:pt x="910" y="757"/>
                      </a:lnTo>
                      <a:lnTo>
                        <a:pt x="911" y="757"/>
                      </a:lnTo>
                      <a:lnTo>
                        <a:pt x="913" y="757"/>
                      </a:lnTo>
                      <a:lnTo>
                        <a:pt x="915" y="757"/>
                      </a:lnTo>
                      <a:lnTo>
                        <a:pt x="916" y="757"/>
                      </a:lnTo>
                      <a:lnTo>
                        <a:pt x="918" y="757"/>
                      </a:lnTo>
                      <a:lnTo>
                        <a:pt x="919" y="757"/>
                      </a:lnTo>
                      <a:lnTo>
                        <a:pt x="920" y="757"/>
                      </a:lnTo>
                      <a:lnTo>
                        <a:pt x="921" y="757"/>
                      </a:lnTo>
                      <a:lnTo>
                        <a:pt x="922" y="757"/>
                      </a:lnTo>
                      <a:lnTo>
                        <a:pt x="925" y="757"/>
                      </a:lnTo>
                      <a:lnTo>
                        <a:pt x="926" y="757"/>
                      </a:lnTo>
                      <a:lnTo>
                        <a:pt x="928" y="757"/>
                      </a:lnTo>
                      <a:lnTo>
                        <a:pt x="929" y="757"/>
                      </a:lnTo>
                      <a:lnTo>
                        <a:pt x="930" y="757"/>
                      </a:lnTo>
                      <a:lnTo>
                        <a:pt x="931" y="757"/>
                      </a:lnTo>
                      <a:lnTo>
                        <a:pt x="933" y="757"/>
                      </a:lnTo>
                      <a:lnTo>
                        <a:pt x="934" y="757"/>
                      </a:lnTo>
                      <a:lnTo>
                        <a:pt x="935" y="757"/>
                      </a:lnTo>
                      <a:lnTo>
                        <a:pt x="938" y="757"/>
                      </a:lnTo>
                      <a:lnTo>
                        <a:pt x="939" y="757"/>
                      </a:lnTo>
                      <a:lnTo>
                        <a:pt x="941" y="757"/>
                      </a:lnTo>
                      <a:lnTo>
                        <a:pt x="942" y="757"/>
                      </a:lnTo>
                      <a:lnTo>
                        <a:pt x="943" y="757"/>
                      </a:lnTo>
                      <a:lnTo>
                        <a:pt x="946" y="757"/>
                      </a:lnTo>
                      <a:lnTo>
                        <a:pt x="947" y="757"/>
                      </a:lnTo>
                      <a:lnTo>
                        <a:pt x="948" y="757"/>
                      </a:lnTo>
                      <a:lnTo>
                        <a:pt x="949" y="757"/>
                      </a:lnTo>
                      <a:lnTo>
                        <a:pt x="951" y="757"/>
                      </a:lnTo>
                      <a:lnTo>
                        <a:pt x="952" y="757"/>
                      </a:lnTo>
                      <a:lnTo>
                        <a:pt x="953" y="757"/>
                      </a:lnTo>
                      <a:lnTo>
                        <a:pt x="955" y="757"/>
                      </a:lnTo>
                      <a:lnTo>
                        <a:pt x="956" y="757"/>
                      </a:lnTo>
                      <a:lnTo>
                        <a:pt x="957" y="757"/>
                      </a:lnTo>
                      <a:lnTo>
                        <a:pt x="958" y="757"/>
                      </a:lnTo>
                      <a:lnTo>
                        <a:pt x="959" y="757"/>
                      </a:lnTo>
                      <a:lnTo>
                        <a:pt x="961" y="757"/>
                      </a:lnTo>
                      <a:lnTo>
                        <a:pt x="962" y="757"/>
                      </a:lnTo>
                      <a:lnTo>
                        <a:pt x="965" y="757"/>
                      </a:lnTo>
                      <a:lnTo>
                        <a:pt x="967" y="757"/>
                      </a:lnTo>
                      <a:lnTo>
                        <a:pt x="969" y="757"/>
                      </a:lnTo>
                      <a:lnTo>
                        <a:pt x="970" y="757"/>
                      </a:lnTo>
                      <a:lnTo>
                        <a:pt x="972" y="757"/>
                      </a:lnTo>
                      <a:lnTo>
                        <a:pt x="974" y="757"/>
                      </a:lnTo>
                      <a:lnTo>
                        <a:pt x="975" y="757"/>
                      </a:lnTo>
                      <a:lnTo>
                        <a:pt x="976" y="757"/>
                      </a:lnTo>
                      <a:lnTo>
                        <a:pt x="977" y="757"/>
                      </a:lnTo>
                      <a:lnTo>
                        <a:pt x="978" y="757"/>
                      </a:lnTo>
                      <a:lnTo>
                        <a:pt x="979" y="757"/>
                      </a:lnTo>
                      <a:lnTo>
                        <a:pt x="980" y="757"/>
                      </a:lnTo>
                      <a:lnTo>
                        <a:pt x="983" y="757"/>
                      </a:lnTo>
                      <a:lnTo>
                        <a:pt x="984" y="757"/>
                      </a:lnTo>
                      <a:lnTo>
                        <a:pt x="985" y="757"/>
                      </a:lnTo>
                      <a:lnTo>
                        <a:pt x="986" y="757"/>
                      </a:lnTo>
                      <a:lnTo>
                        <a:pt x="987" y="757"/>
                      </a:lnTo>
                      <a:lnTo>
                        <a:pt x="989" y="757"/>
                      </a:lnTo>
                      <a:lnTo>
                        <a:pt x="990" y="756"/>
                      </a:lnTo>
                      <a:lnTo>
                        <a:pt x="992" y="756"/>
                      </a:lnTo>
                      <a:lnTo>
                        <a:pt x="994" y="756"/>
                      </a:lnTo>
                      <a:lnTo>
                        <a:pt x="995" y="756"/>
                      </a:lnTo>
                      <a:lnTo>
                        <a:pt x="996" y="756"/>
                      </a:lnTo>
                      <a:lnTo>
                        <a:pt x="997" y="756"/>
                      </a:lnTo>
                      <a:lnTo>
                        <a:pt x="998" y="756"/>
                      </a:lnTo>
                      <a:lnTo>
                        <a:pt x="1000" y="756"/>
                      </a:lnTo>
                      <a:lnTo>
                        <a:pt x="1003" y="756"/>
                      </a:lnTo>
                      <a:lnTo>
                        <a:pt x="1004" y="756"/>
                      </a:lnTo>
                      <a:lnTo>
                        <a:pt x="1005" y="756"/>
                      </a:lnTo>
                      <a:lnTo>
                        <a:pt x="1006" y="756"/>
                      </a:lnTo>
                      <a:lnTo>
                        <a:pt x="1007" y="756"/>
                      </a:lnTo>
                      <a:lnTo>
                        <a:pt x="1008" y="756"/>
                      </a:lnTo>
                      <a:lnTo>
                        <a:pt x="1009" y="756"/>
                      </a:lnTo>
                      <a:lnTo>
                        <a:pt x="1011" y="756"/>
                      </a:lnTo>
                      <a:lnTo>
                        <a:pt x="1012" y="756"/>
                      </a:lnTo>
                      <a:lnTo>
                        <a:pt x="1014" y="756"/>
                      </a:lnTo>
                      <a:lnTo>
                        <a:pt x="1015" y="756"/>
                      </a:lnTo>
                      <a:lnTo>
                        <a:pt x="1016" y="756"/>
                      </a:lnTo>
                      <a:lnTo>
                        <a:pt x="1017" y="756"/>
                      </a:lnTo>
                      <a:lnTo>
                        <a:pt x="1018" y="756"/>
                      </a:lnTo>
                      <a:lnTo>
                        <a:pt x="1020" y="756"/>
                      </a:lnTo>
                      <a:lnTo>
                        <a:pt x="1021" y="756"/>
                      </a:lnTo>
                      <a:lnTo>
                        <a:pt x="1022" y="756"/>
                      </a:lnTo>
                      <a:lnTo>
                        <a:pt x="1023" y="756"/>
                      </a:lnTo>
                      <a:lnTo>
                        <a:pt x="1024" y="756"/>
                      </a:lnTo>
                      <a:lnTo>
                        <a:pt x="1025" y="756"/>
                      </a:lnTo>
                      <a:lnTo>
                        <a:pt x="1026" y="756"/>
                      </a:lnTo>
                      <a:lnTo>
                        <a:pt x="1025" y="756"/>
                      </a:lnTo>
                      <a:lnTo>
                        <a:pt x="1026" y="756"/>
                      </a:lnTo>
                      <a:lnTo>
                        <a:pt x="1027" y="756"/>
                      </a:lnTo>
                      <a:lnTo>
                        <a:pt x="1029" y="756"/>
                      </a:lnTo>
                      <a:lnTo>
                        <a:pt x="1030" y="756"/>
                      </a:lnTo>
                      <a:lnTo>
                        <a:pt x="1031" y="756"/>
                      </a:lnTo>
                      <a:lnTo>
                        <a:pt x="1032" y="756"/>
                      </a:lnTo>
                      <a:lnTo>
                        <a:pt x="1033" y="756"/>
                      </a:lnTo>
                      <a:lnTo>
                        <a:pt x="1032" y="756"/>
                      </a:lnTo>
                      <a:lnTo>
                        <a:pt x="1033" y="756"/>
                      </a:lnTo>
                      <a:lnTo>
                        <a:pt x="1034" y="756"/>
                      </a:lnTo>
                      <a:lnTo>
                        <a:pt x="1035" y="756"/>
                      </a:lnTo>
                      <a:lnTo>
                        <a:pt x="1036" y="756"/>
                      </a:lnTo>
                      <a:lnTo>
                        <a:pt x="1035" y="756"/>
                      </a:lnTo>
                      <a:lnTo>
                        <a:pt x="1036" y="756"/>
                      </a:lnTo>
                      <a:lnTo>
                        <a:pt x="1037" y="756"/>
                      </a:lnTo>
                      <a:lnTo>
                        <a:pt x="1039" y="756"/>
                      </a:lnTo>
                      <a:lnTo>
                        <a:pt x="1041" y="756"/>
                      </a:lnTo>
                      <a:lnTo>
                        <a:pt x="1042" y="756"/>
                      </a:lnTo>
                      <a:lnTo>
                        <a:pt x="1043" y="756"/>
                      </a:lnTo>
                      <a:lnTo>
                        <a:pt x="1044" y="756"/>
                      </a:lnTo>
                      <a:lnTo>
                        <a:pt x="1045" y="756"/>
                      </a:lnTo>
                      <a:lnTo>
                        <a:pt x="1044" y="756"/>
                      </a:lnTo>
                      <a:lnTo>
                        <a:pt x="1045" y="756"/>
                      </a:lnTo>
                      <a:lnTo>
                        <a:pt x="1046" y="756"/>
                      </a:lnTo>
                      <a:lnTo>
                        <a:pt x="1045" y="756"/>
                      </a:lnTo>
                      <a:lnTo>
                        <a:pt x="1046" y="756"/>
                      </a:lnTo>
                      <a:lnTo>
                        <a:pt x="1048" y="756"/>
                      </a:lnTo>
                      <a:lnTo>
                        <a:pt x="1046" y="756"/>
                      </a:lnTo>
                      <a:lnTo>
                        <a:pt x="1048" y="756"/>
                      </a:lnTo>
                      <a:lnTo>
                        <a:pt x="1050" y="756"/>
                      </a:lnTo>
                      <a:lnTo>
                        <a:pt x="1051" y="756"/>
                      </a:lnTo>
                      <a:lnTo>
                        <a:pt x="1052" y="756"/>
                      </a:lnTo>
                      <a:lnTo>
                        <a:pt x="1053" y="756"/>
                      </a:lnTo>
                      <a:lnTo>
                        <a:pt x="1054" y="756"/>
                      </a:lnTo>
                      <a:lnTo>
                        <a:pt x="1053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7" y="756"/>
                      </a:lnTo>
                      <a:lnTo>
                        <a:pt x="1058" y="756"/>
                      </a:lnTo>
                      <a:lnTo>
                        <a:pt x="1057" y="756"/>
                      </a:lnTo>
                      <a:lnTo>
                        <a:pt x="1055" y="756"/>
                      </a:lnTo>
                      <a:lnTo>
                        <a:pt x="1054" y="756"/>
                      </a:lnTo>
                      <a:lnTo>
                        <a:pt x="1055" y="756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68" name="Oval 44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9" name="Oval 45"/>
              <p:cNvSpPr>
                <a:spLocks noChangeArrowheads="1"/>
              </p:cNvSpPr>
              <p:nvPr/>
            </p:nvSpPr>
            <p:spPr bwMode="auto">
              <a:xfrm>
                <a:off x="1320" y="30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65" name="Oval 49"/>
            <p:cNvSpPr>
              <a:spLocks noChangeArrowheads="1"/>
            </p:cNvSpPr>
            <p:nvPr/>
          </p:nvSpPr>
          <p:spPr bwMode="auto">
            <a:xfrm>
              <a:off x="1920" y="206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79" name="Text Box 51"/>
          <p:cNvSpPr txBox="1">
            <a:spLocks noChangeArrowheads="1"/>
          </p:cNvSpPr>
          <p:nvPr/>
        </p:nvSpPr>
        <p:spPr bwMode="auto">
          <a:xfrm rot="16200000">
            <a:off x="1375634" y="5253767"/>
            <a:ext cx="2068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Faraday rotation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7AC7A7-50F9-CC45-8B78-7BF0182FEAB2}"/>
              </a:ext>
            </a:extLst>
          </p:cNvPr>
          <p:cNvCxnSpPr/>
          <p:nvPr/>
        </p:nvCxnSpPr>
        <p:spPr>
          <a:xfrm flipH="1">
            <a:off x="6312311" y="2672999"/>
            <a:ext cx="339213" cy="42770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107671-DE3A-184F-8114-7A6950FBEB32}"/>
              </a:ext>
            </a:extLst>
          </p:cNvPr>
          <p:cNvSpPr txBox="1"/>
          <p:nvPr/>
        </p:nvSpPr>
        <p:spPr>
          <a:xfrm>
            <a:off x="6524625" y="2715442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33AB1C-A3DC-2D47-97A9-A04E8EFB23CC}"/>
              </a:ext>
            </a:extLst>
          </p:cNvPr>
          <p:cNvSpPr txBox="1"/>
          <p:nvPr/>
        </p:nvSpPr>
        <p:spPr>
          <a:xfrm>
            <a:off x="4989909" y="4951413"/>
            <a:ext cx="3614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Spin projection along </a:t>
            </a:r>
            <a:r>
              <a:rPr lang="en-US" sz="2800" b="1" i="1" dirty="0"/>
              <a:t>k</a:t>
            </a:r>
            <a:endParaRPr lang="en-US" sz="2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F67274-098C-9B42-99A2-6DE9A54665A4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4400" dirty="0"/>
              <a:t>Inject spin polarization optically and measure its lifetime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530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3.33333E-6 -0.0335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331 L 2.22222E-6 0.00023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6" grpId="1"/>
      <p:bldP spid="49" grpId="0"/>
      <p:bldP spid="79" grpId="0"/>
      <p:bldP spid="18" grpId="0"/>
      <p:bldP spid="18" grpId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01BD5F-EFDF-7C48-B6A7-28289C788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2" t="28198" r="-403" b="5635"/>
          <a:stretch/>
        </p:blipFill>
        <p:spPr>
          <a:xfrm>
            <a:off x="4788613" y="4141454"/>
            <a:ext cx="3472023" cy="26883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4BFA6B-BEF9-1840-BA7F-8EFD1788123E}"/>
              </a:ext>
            </a:extLst>
          </p:cNvPr>
          <p:cNvGrpSpPr/>
          <p:nvPr/>
        </p:nvGrpSpPr>
        <p:grpSpPr>
          <a:xfrm>
            <a:off x="30906" y="2570859"/>
            <a:ext cx="4040966" cy="3900186"/>
            <a:chOff x="30906" y="2570859"/>
            <a:chExt cx="4040966" cy="39001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85D41E5-FD90-BF4A-A68C-B79D16419984}"/>
                </a:ext>
              </a:extLst>
            </p:cNvPr>
            <p:cNvGrpSpPr/>
            <p:nvPr/>
          </p:nvGrpSpPr>
          <p:grpSpPr>
            <a:xfrm>
              <a:off x="630539" y="2570859"/>
              <a:ext cx="3441333" cy="3900186"/>
              <a:chOff x="6056549" y="3194375"/>
              <a:chExt cx="2988666" cy="352098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C7F55E4-B885-B14E-BDEA-6D9AF7E97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6549" y="3194375"/>
                <a:ext cx="2988666" cy="3520986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FF23D85-2F3A-814A-8E5D-5E3211697C1A}"/>
                  </a:ext>
                </a:extLst>
              </p:cNvPr>
              <p:cNvSpPr/>
              <p:nvPr/>
            </p:nvSpPr>
            <p:spPr>
              <a:xfrm>
                <a:off x="6215062" y="6286511"/>
                <a:ext cx="200025" cy="414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2DA7BD-2DC8-D044-9A02-DF53E1D500A1}"/>
                </a:ext>
              </a:extLst>
            </p:cNvPr>
            <p:cNvSpPr txBox="1"/>
            <p:nvPr/>
          </p:nvSpPr>
          <p:spPr>
            <a:xfrm rot="16200000">
              <a:off x="-716158" y="3703033"/>
              <a:ext cx="1894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Faraday rotation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902444E-70CB-0D4D-A7DC-8FEF07774A4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4400" dirty="0"/>
              <a:t>Inject spin polarization optically and measure its lifetime </a:t>
            </a:r>
            <a:endParaRPr lang="en-US" sz="4400" dirty="0"/>
          </a:p>
        </p:txBody>
      </p:sp>
      <p:pic>
        <p:nvPicPr>
          <p:cNvPr id="22" name="Picture 21" descr="http://www.physik.uni-regensburg.de/forschung/schueller/TRFR.jpg">
            <a:extLst>
              <a:ext uri="{FF2B5EF4-FFF2-40B4-BE49-F238E27FC236}">
                <a16:creationId xmlns:a16="http://schemas.microsoft.com/office/drawing/2014/main" id="{37467179-1EC6-B340-964C-D5A60022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375248"/>
            <a:ext cx="4667250" cy="2689309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8B8891-0216-4547-A911-4D7F86934FF8}"/>
              </a:ext>
            </a:extLst>
          </p:cNvPr>
          <p:cNvCxnSpPr/>
          <p:nvPr/>
        </p:nvCxnSpPr>
        <p:spPr>
          <a:xfrm flipH="1">
            <a:off x="6312311" y="2690110"/>
            <a:ext cx="339213" cy="42770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ADDDE8-0722-8E47-A88D-8567B2D05687}"/>
              </a:ext>
            </a:extLst>
          </p:cNvPr>
          <p:cNvSpPr txBox="1"/>
          <p:nvPr/>
        </p:nvSpPr>
        <p:spPr>
          <a:xfrm>
            <a:off x="6524625" y="2732553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CCD116-93CD-164E-9722-5623649C5A9F}"/>
              </a:ext>
            </a:extLst>
          </p:cNvPr>
          <p:cNvCxnSpPr/>
          <p:nvPr/>
        </p:nvCxnSpPr>
        <p:spPr>
          <a:xfrm flipV="1">
            <a:off x="7270956" y="2498380"/>
            <a:ext cx="0" cy="929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241037-6905-8B43-A906-F5CB436E3AB8}"/>
              </a:ext>
            </a:extLst>
          </p:cNvPr>
          <p:cNvSpPr txBox="1"/>
          <p:nvPr/>
        </p:nvSpPr>
        <p:spPr>
          <a:xfrm>
            <a:off x="7270956" y="2771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0E9392-8AB7-6545-80B0-BCE10D49DFA2}"/>
              </a:ext>
            </a:extLst>
          </p:cNvPr>
          <p:cNvSpPr/>
          <p:nvPr/>
        </p:nvSpPr>
        <p:spPr>
          <a:xfrm>
            <a:off x="7583924" y="2100173"/>
            <a:ext cx="1259144" cy="589938"/>
          </a:xfrm>
          <a:prstGeom prst="rect">
            <a:avLst/>
          </a:prstGeom>
          <a:solidFill>
            <a:srgbClr val="FC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96E031-F956-F44D-B020-E6E6A8771F71}"/>
              </a:ext>
            </a:extLst>
          </p:cNvPr>
          <p:cNvSpPr/>
          <p:nvPr/>
        </p:nvSpPr>
        <p:spPr>
          <a:xfrm>
            <a:off x="7467291" y="2342887"/>
            <a:ext cx="511586" cy="361971"/>
          </a:xfrm>
          <a:prstGeom prst="rect">
            <a:avLst/>
          </a:prstGeom>
          <a:solidFill>
            <a:srgbClr val="FC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56BCDF-EC13-7E48-A39F-4BF8F7B52209}"/>
              </a:ext>
            </a:extLst>
          </p:cNvPr>
          <p:cNvSpPr txBox="1"/>
          <p:nvPr/>
        </p:nvSpPr>
        <p:spPr>
          <a:xfrm>
            <a:off x="7510488" y="3213434"/>
            <a:ext cx="156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Voigt geometry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AAED56-3230-9C49-886F-76AEE5C7E661}"/>
              </a:ext>
            </a:extLst>
          </p:cNvPr>
          <p:cNvSpPr/>
          <p:nvPr/>
        </p:nvSpPr>
        <p:spPr>
          <a:xfrm>
            <a:off x="420548" y="1383228"/>
            <a:ext cx="3261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Q: What would happen in a transverse magnetic field?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F6183-1A80-7B4B-8CB6-6AD99C97519A}"/>
              </a:ext>
            </a:extLst>
          </p:cNvPr>
          <p:cNvSpPr txBox="1"/>
          <p:nvPr/>
        </p:nvSpPr>
        <p:spPr>
          <a:xfrm>
            <a:off x="1171978" y="2142832"/>
            <a:ext cx="2109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Larmor precession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9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45CFD-1BED-B2FD-CA71-C899CA61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30" y="2367860"/>
            <a:ext cx="7772400" cy="2072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0FEA00-FCA7-2F29-37AD-88FEBFF57EC7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4400" dirty="0"/>
              <a:t>Inject spin polarization optically and measure its lifetime 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30039-E17B-B163-9A72-E59367A0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3212"/>
            <a:ext cx="2940279" cy="219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A9367-6542-9C2E-6BAE-D34AE0860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137" y="4595699"/>
            <a:ext cx="2490810" cy="210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D1FBB-083A-4702-B846-DEF583632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071" y="4639586"/>
            <a:ext cx="3071374" cy="1928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3F9742-8908-ECB0-B876-B43DFD25E991}"/>
              </a:ext>
            </a:extLst>
          </p:cNvPr>
          <p:cNvSpPr txBox="1"/>
          <p:nvPr/>
        </p:nvSpPr>
        <p:spPr>
          <a:xfrm>
            <a:off x="582769" y="1460888"/>
            <a:ext cx="797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70C0"/>
                </a:solidFill>
                <a:effectLst/>
                <a:latin typeface="ArialMT"/>
              </a:rPr>
              <a:t>Normally, spin dynamics revealed with spin-resonance (NMR, ESR),pump-probe optics: techniques are necessarily perturbative </a:t>
            </a:r>
            <a:endParaRPr lang="en-CA" sz="20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18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45CFD-1BED-B2FD-CA71-C899CA61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30" y="2367860"/>
            <a:ext cx="7772400" cy="2072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0FEA00-FCA7-2F29-37AD-88FEBFF57EC7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4400" dirty="0"/>
              <a:t>Inject spin polarization optically and measure its lifetime 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F9742-8908-ECB0-B876-B43DFD25E991}"/>
              </a:ext>
            </a:extLst>
          </p:cNvPr>
          <p:cNvSpPr txBox="1"/>
          <p:nvPr/>
        </p:nvSpPr>
        <p:spPr>
          <a:xfrm>
            <a:off x="582769" y="1460888"/>
            <a:ext cx="797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70C0"/>
                </a:solidFill>
                <a:effectLst/>
                <a:latin typeface="ArialMT"/>
              </a:rPr>
              <a:t>Normally, spin dynamics revealed with spin-resonance (NMR, ESR),pump-probe optics: techniques are necessarily perturbative </a:t>
            </a:r>
            <a:endParaRPr lang="en-CA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F7BCA-F2B8-7939-EB06-0E6046FE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9" y="4251235"/>
            <a:ext cx="5599091" cy="2516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22EE1-B7E6-EA18-4916-6CD24FAFC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5025734"/>
            <a:ext cx="3095430" cy="1156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29222-1E5F-8974-EF2D-212D7C9E632A}"/>
              </a:ext>
            </a:extLst>
          </p:cNvPr>
          <p:cNvSpPr txBox="1"/>
          <p:nvPr/>
        </p:nvSpPr>
        <p:spPr>
          <a:xfrm>
            <a:off x="5972578" y="4454920"/>
            <a:ext cx="258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Bloch equation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1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0FEA00-FCA7-2F29-37AD-88FEBFF57EC7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Dynamics </a:t>
            </a:r>
            <a:r>
              <a:rPr lang="en-CA" sz="3200" i="1" dirty="0"/>
              <a:t>also </a:t>
            </a:r>
            <a:r>
              <a:rPr lang="en-CA" sz="3200" dirty="0"/>
              <a:t>available via stochastic “spin noise” </a:t>
            </a:r>
            <a:endParaRPr lang="en-CA" sz="66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85BCD-6F06-A237-0BD3-0D2A3292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3" y="1404236"/>
            <a:ext cx="3521107" cy="3180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D8009-CA8D-CE5E-D363-7386D37E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53" y="1404236"/>
            <a:ext cx="4524082" cy="2687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E638E-0669-D9E8-77D2-461D0A6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664" y="4452911"/>
            <a:ext cx="4752305" cy="23041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BD21DE-CC91-2B40-E0A1-9D768AC11D44}"/>
              </a:ext>
            </a:extLst>
          </p:cNvPr>
          <p:cNvSpPr txBox="1"/>
          <p:nvPr/>
        </p:nvSpPr>
        <p:spPr>
          <a:xfrm>
            <a:off x="4572000" y="4184769"/>
            <a:ext cx="3171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effectLst/>
                <a:latin typeface="ArialMT"/>
              </a:rPr>
              <a:t>Spectrum of correlations: </a:t>
            </a:r>
            <a:endParaRPr lang="en-CA" sz="2000" dirty="0">
              <a:effectLst/>
            </a:endParaRPr>
          </a:p>
        </p:txBody>
      </p:sp>
      <p:pic>
        <p:nvPicPr>
          <p:cNvPr id="1026" name="Picture 2" descr="Scientist Ambassadors Bios">
            <a:extLst>
              <a:ext uri="{FF2B5EF4-FFF2-40B4-BE49-F238E27FC236}">
                <a16:creationId xmlns:a16="http://schemas.microsoft.com/office/drawing/2014/main" id="{48090FB2-89AD-3A66-D075-5A62C201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9" y="4677673"/>
            <a:ext cx="2261776" cy="15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7B75F-7892-A83E-0CCB-83547EFA19A3}"/>
              </a:ext>
            </a:extLst>
          </p:cNvPr>
          <p:cNvSpPr txBox="1"/>
          <p:nvPr/>
        </p:nvSpPr>
        <p:spPr>
          <a:xfrm>
            <a:off x="1079213" y="6351354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Scott Crooker</a:t>
            </a:r>
          </a:p>
        </p:txBody>
      </p:sp>
    </p:spTree>
    <p:extLst>
      <p:ext uri="{BB962C8B-B14F-4D97-AF65-F5344CB8AC3E}">
        <p14:creationId xmlns:p14="http://schemas.microsoft.com/office/powerpoint/2010/main" val="27314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0FEA00-FCA7-2F29-37AD-88FEBFF57EC7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Nonperturbative measurement</a:t>
            </a:r>
            <a:endParaRPr lang="en-CA" sz="66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71A1A-4BF0-460E-8CA8-F4AAC7838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" r="-131"/>
          <a:stretch/>
        </p:blipFill>
        <p:spPr>
          <a:xfrm>
            <a:off x="547352" y="1426663"/>
            <a:ext cx="7772400" cy="2720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50150-C26B-2471-B623-82EC8ABD6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r="9014" b="58047"/>
          <a:stretch/>
        </p:blipFill>
        <p:spPr>
          <a:xfrm>
            <a:off x="1255690" y="4147003"/>
            <a:ext cx="6948152" cy="464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B63490-976A-FCC8-415D-E8B909346B31}"/>
              </a:ext>
            </a:extLst>
          </p:cNvPr>
          <p:cNvSpPr txBox="1"/>
          <p:nvPr/>
        </p:nvSpPr>
        <p:spPr>
          <a:xfrm>
            <a:off x="1667796" y="5020472"/>
            <a:ext cx="6123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i="1" dirty="0">
                <a:effectLst/>
              </a:rPr>
              <a:t>Probe laser can be tuned far from absorption, but still measure spin via n</a:t>
            </a:r>
            <a:r>
              <a:rPr lang="en-CA" sz="2400" i="1" baseline="30000" dirty="0">
                <a:effectLst/>
              </a:rPr>
              <a:t>+</a:t>
            </a:r>
            <a:r>
              <a:rPr lang="en-CA" sz="2400" i="1" dirty="0">
                <a:effectLst/>
              </a:rPr>
              <a:t>-n</a:t>
            </a:r>
            <a:r>
              <a:rPr lang="en-CA" sz="2400" i="1" baseline="30000" dirty="0">
                <a:effectLst/>
              </a:rPr>
              <a:t>-</a:t>
            </a:r>
            <a:r>
              <a:rPr lang="en-CA" sz="2400" i="1" dirty="0">
                <a:effectLst/>
              </a:rPr>
              <a:t> </a:t>
            </a:r>
            <a:endParaRPr lang="en-CA" sz="2400" dirty="0"/>
          </a:p>
          <a:p>
            <a:r>
              <a:rPr lang="en-CA" sz="2400" i="1" dirty="0">
                <a:effectLst/>
              </a:rPr>
              <a:t>In this regard, it is “non-perturbing” probe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4241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3F07F-6D24-1059-DBF5-A01E741D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" y="1631598"/>
            <a:ext cx="9135752" cy="4606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ED59E2-7C84-51AB-C89A-A407CD2D756E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Experimental setup</a:t>
            </a:r>
            <a:endParaRPr lang="en-CA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606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8D34E-5854-F545-AE58-4365A6A9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05" y="1429841"/>
            <a:ext cx="7886700" cy="246415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2003-2007</a:t>
            </a:r>
            <a:r>
              <a:rPr lang="zh-CN" altLang="en-US" sz="2400" dirty="0"/>
              <a:t> 清华大学</a:t>
            </a:r>
            <a:r>
              <a:rPr lang="en-US" altLang="zh-CN" sz="2400" dirty="0"/>
              <a:t>                     </a:t>
            </a:r>
            <a:r>
              <a:rPr lang="zh-CN" altLang="en-US" sz="2400" dirty="0"/>
              <a:t>                              学士</a:t>
            </a:r>
            <a:endParaRPr lang="en-CA" altLang="zh-CN" sz="2400" dirty="0"/>
          </a:p>
          <a:p>
            <a:r>
              <a:rPr lang="en-US" altLang="zh-CN" sz="2400" dirty="0"/>
              <a:t>2007-2013</a:t>
            </a:r>
            <a:r>
              <a:rPr lang="zh-CN" altLang="en-US" sz="2400" dirty="0"/>
              <a:t> 美国加州大学伯克利分校</a:t>
            </a:r>
            <a:r>
              <a:rPr lang="en-US" altLang="zh-CN" sz="2400" dirty="0"/>
              <a:t>            </a:t>
            </a:r>
            <a:r>
              <a:rPr lang="zh-CN" altLang="en-US" sz="2400" dirty="0"/>
              <a:t>        博士</a:t>
            </a:r>
            <a:endParaRPr lang="en-CA" altLang="zh-CN" sz="2400" dirty="0"/>
          </a:p>
          <a:p>
            <a:r>
              <a:rPr lang="en-US" altLang="zh-CN" sz="2400" dirty="0"/>
              <a:t>2013-2016</a:t>
            </a:r>
            <a:r>
              <a:rPr lang="zh-CN" altLang="en-US" sz="2400" dirty="0"/>
              <a:t> 美国国家强磁场实验室</a:t>
            </a:r>
            <a:r>
              <a:rPr lang="en-US" altLang="zh-CN" sz="2400" dirty="0"/>
              <a:t>Los</a:t>
            </a:r>
            <a:r>
              <a:rPr lang="zh-CN" altLang="en-US" sz="2400" dirty="0"/>
              <a:t> </a:t>
            </a:r>
            <a:r>
              <a:rPr lang="en-US" altLang="zh-CN" sz="2400" dirty="0"/>
              <a:t>Alamos</a:t>
            </a:r>
            <a:r>
              <a:rPr lang="zh-CN" altLang="en-US" sz="2400" dirty="0"/>
              <a:t>    博士后</a:t>
            </a:r>
            <a:endParaRPr lang="en-CA" altLang="zh-CN" sz="2400" dirty="0"/>
          </a:p>
          <a:p>
            <a:r>
              <a:rPr lang="en-US" altLang="zh-CN" sz="2400" dirty="0"/>
              <a:t>2016-2019</a:t>
            </a:r>
            <a:r>
              <a:rPr lang="zh-CN" altLang="en-US" sz="2400" dirty="0"/>
              <a:t> 加拿大多伦多大学物理系</a:t>
            </a:r>
            <a:r>
              <a:rPr lang="en-CA" altLang="zh-CN" sz="2400" dirty="0"/>
              <a:t>		</a:t>
            </a:r>
            <a:r>
              <a:rPr lang="zh-CN" altLang="en-US" sz="2400" dirty="0"/>
              <a:t>助理教授</a:t>
            </a:r>
            <a:endParaRPr lang="en-CA" altLang="zh-CN" sz="2400" dirty="0"/>
          </a:p>
          <a:p>
            <a:r>
              <a:rPr lang="en-US" altLang="zh-CN" sz="2400" dirty="0"/>
              <a:t>2019.9-</a:t>
            </a:r>
            <a:r>
              <a:rPr lang="zh-CN" altLang="en-US" sz="2400" dirty="0"/>
              <a:t>今  清华大学物理系</a:t>
            </a:r>
            <a:r>
              <a:rPr lang="en-CA" altLang="zh-CN" sz="2400" dirty="0"/>
              <a:t>			</a:t>
            </a:r>
            <a:r>
              <a:rPr lang="zh-CN" altLang="en-US" sz="2400" dirty="0"/>
              <a:t>副教授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9C57DC-C1D9-CA42-B629-FD740573F824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/>
              <a:t>CV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5B1196-B150-8D43-92B8-D052E39D6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5"/>
          <a:stretch/>
        </p:blipFill>
        <p:spPr>
          <a:xfrm rot="473466">
            <a:off x="342850" y="4171155"/>
            <a:ext cx="1400443" cy="1380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CABDE-5027-F04E-A0DC-6AF36D081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29" b="12418"/>
          <a:stretch/>
        </p:blipFill>
        <p:spPr>
          <a:xfrm>
            <a:off x="1743629" y="3893994"/>
            <a:ext cx="6399492" cy="2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ED59E2-7C84-51AB-C89A-A407CD2D756E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Experimental setup</a:t>
            </a:r>
            <a:endParaRPr lang="en-CA" sz="6600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1AE99-5029-FF44-EAA3-F3684812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0" y="1540960"/>
            <a:ext cx="8676699" cy="47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47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B446CFA-EB49-41D0-9C1F-CA8A33ECA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11430" r="10409" b="10752"/>
          <a:stretch/>
        </p:blipFill>
        <p:spPr>
          <a:xfrm>
            <a:off x="757240" y="3076507"/>
            <a:ext cx="8159461" cy="1309256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6B2DDE6-C2D9-421D-8A7A-CED89E7CBE84}"/>
              </a:ext>
            </a:extLst>
          </p:cNvPr>
          <p:cNvGrpSpPr/>
          <p:nvPr/>
        </p:nvGrpSpPr>
        <p:grpSpPr>
          <a:xfrm>
            <a:off x="771526" y="2523192"/>
            <a:ext cx="8128289" cy="2283401"/>
            <a:chOff x="924791" y="1"/>
            <a:chExt cx="10837718" cy="3044535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EC2D88EB-BDBE-4AE4-8BE5-DAA5FBD7E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791" y="1"/>
              <a:ext cx="0" cy="3044535"/>
            </a:xfrm>
            <a:prstGeom prst="line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52713045-AD39-4885-8F39-EDF279627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422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BDEBEB1-2E07-4C63-A2BA-79330FCC14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65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4D09BDA9-27DE-4A20-B056-1E43797DE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308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E288C7AC-5A74-47FA-BC5A-992A8C9E73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2509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左大括弧 14">
            <a:extLst>
              <a:ext uri="{FF2B5EF4-FFF2-40B4-BE49-F238E27FC236}">
                <a16:creationId xmlns:a16="http://schemas.microsoft.com/office/drawing/2014/main" id="{36044D8F-824F-4078-9F99-CCB0BD519B1B}"/>
              </a:ext>
            </a:extLst>
          </p:cNvPr>
          <p:cNvSpPr/>
          <p:nvPr/>
        </p:nvSpPr>
        <p:spPr>
          <a:xfrm rot="16200000">
            <a:off x="1562533" y="4063643"/>
            <a:ext cx="435769" cy="2046356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62F0D73-DA68-445D-BDE6-5A5EA21BB015}"/>
                  </a:ext>
                </a:extLst>
              </p:cNvPr>
              <p:cNvSpPr txBox="1"/>
              <p:nvPr/>
            </p:nvSpPr>
            <p:spPr>
              <a:xfrm flipH="1">
                <a:off x="872836" y="5510880"/>
                <a:ext cx="1511226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1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interval, </a:t>
                </a:r>
                <a:r>
                  <a:rPr lang="en-CA" sz="2400" i="1" dirty="0"/>
                  <a:t>N</a:t>
                </a:r>
                <a:r>
                  <a:rPr lang="en-CA" sz="2400" i="1" baseline="-25000" dirty="0"/>
                  <a:t>m</a:t>
                </a:r>
                <a:endParaRPr lang="zh-TW" alt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62F0D73-DA68-445D-BDE6-5A5EA21BB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72836" y="5510880"/>
                <a:ext cx="1511226" cy="784830"/>
              </a:xfrm>
              <a:prstGeom prst="rect">
                <a:avLst/>
              </a:prstGeom>
              <a:blipFill>
                <a:blip r:embed="rId3"/>
                <a:stretch>
                  <a:fillRect t="-3175" r="-7500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左大括弧 18">
            <a:extLst>
              <a:ext uri="{FF2B5EF4-FFF2-40B4-BE49-F238E27FC236}">
                <a16:creationId xmlns:a16="http://schemas.microsoft.com/office/drawing/2014/main" id="{A85EFAC6-696F-4396-B96A-0C2AA803A6EF}"/>
              </a:ext>
            </a:extLst>
          </p:cNvPr>
          <p:cNvSpPr/>
          <p:nvPr/>
        </p:nvSpPr>
        <p:spPr>
          <a:xfrm rot="5400000">
            <a:off x="1500629" y="2775766"/>
            <a:ext cx="221475" cy="380009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617D5A75-0012-409C-B095-9AEDDC2A4A19}"/>
                  </a:ext>
                </a:extLst>
              </p:cNvPr>
              <p:cNvSpPr txBox="1"/>
              <p:nvPr/>
            </p:nvSpPr>
            <p:spPr>
              <a:xfrm flipH="1">
                <a:off x="405202" y="2028700"/>
                <a:ext cx="225646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Relaxation time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TW" altLang="en-US" sz="2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617D5A75-0012-409C-B095-9AEDDC2A4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5202" y="2028700"/>
                <a:ext cx="2256467" cy="738664"/>
              </a:xfrm>
              <a:prstGeom prst="rect">
                <a:avLst/>
              </a:prstGeom>
              <a:blipFill>
                <a:blip r:embed="rId4"/>
                <a:stretch>
                  <a:fillRect t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99D6087-08DD-41AF-A829-B3F564D71B3E}"/>
              </a:ext>
            </a:extLst>
          </p:cNvPr>
          <p:cNvCxnSpPr>
            <a:cxnSpLocks/>
          </p:cNvCxnSpPr>
          <p:nvPr/>
        </p:nvCxnSpPr>
        <p:spPr>
          <a:xfrm>
            <a:off x="4263354" y="2891752"/>
            <a:ext cx="18655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68986F63-5967-4E74-B21B-10B2D6779CBE}"/>
                  </a:ext>
                </a:extLst>
              </p:cNvPr>
              <p:cNvSpPr txBox="1"/>
              <p:nvPr/>
            </p:nvSpPr>
            <p:spPr>
              <a:xfrm flipH="1">
                <a:off x="3272954" y="2053041"/>
                <a:ext cx="225646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1/(sampling rate)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1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zh-TW" altLang="en-US" sz="2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68986F63-5967-4E74-B21B-10B2D6779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72954" y="2053041"/>
                <a:ext cx="2256467" cy="738664"/>
              </a:xfrm>
              <a:prstGeom prst="rect">
                <a:avLst/>
              </a:prstGeom>
              <a:blipFill>
                <a:blip r:embed="rId5"/>
                <a:stretch>
                  <a:fillRect t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BC944F5-76DE-41CA-9E73-7299AD4B6297}"/>
                  </a:ext>
                </a:extLst>
              </p:cNvPr>
              <p:cNvSpPr txBox="1"/>
              <p:nvPr/>
            </p:nvSpPr>
            <p:spPr>
              <a:xfrm>
                <a:off x="-116941" y="2917281"/>
                <a:ext cx="98977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BC944F5-76DE-41CA-9E73-7299AD4B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941" y="2917281"/>
                <a:ext cx="989777" cy="415498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B20DFC4-4E7B-41B4-A98B-6C28B33471F0}"/>
                  </a:ext>
                </a:extLst>
              </p:cNvPr>
              <p:cNvSpPr txBox="1"/>
              <p:nvPr/>
            </p:nvSpPr>
            <p:spPr>
              <a:xfrm flipH="1">
                <a:off x="6284655" y="1549046"/>
                <a:ext cx="279073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 altLang="zh-TW" sz="21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TW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B20DFC4-4E7B-41B4-A98B-6C28B3347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84655" y="1549046"/>
                <a:ext cx="2790737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88C8832-A539-4386-883F-4E0B2560C512}"/>
                  </a:ext>
                </a:extLst>
              </p:cNvPr>
              <p:cNvSpPr txBox="1"/>
              <p:nvPr/>
            </p:nvSpPr>
            <p:spPr>
              <a:xfrm>
                <a:off x="-116941" y="3370128"/>
                <a:ext cx="98977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88C8832-A539-4386-883F-4E0B2560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941" y="3370128"/>
                <a:ext cx="989777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Measurements</a:t>
            </a:r>
            <a:endParaRPr lang="en-CA" sz="66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AD437-AAFE-A2A7-EC24-9D5D04E09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321" y="4956486"/>
            <a:ext cx="2717800" cy="49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AD54C-0F6D-FC5C-3B98-FB2C68F5D8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321" y="5601679"/>
            <a:ext cx="1689100" cy="469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973A63-4C7C-C006-57C1-57F6AB7F041C}"/>
              </a:ext>
            </a:extLst>
          </p:cNvPr>
          <p:cNvSpPr txBox="1"/>
          <p:nvPr/>
        </p:nvSpPr>
        <p:spPr>
          <a:xfrm>
            <a:off x="3497585" y="6221570"/>
            <a:ext cx="463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require the calculation of ∼</a:t>
            </a:r>
            <a:r>
              <a:rPr lang="en-CA" i="1" dirty="0"/>
              <a:t>N</a:t>
            </a:r>
            <a:r>
              <a:rPr lang="en-CA" i="1" baseline="-25000" dirty="0"/>
              <a:t>m</a:t>
            </a:r>
            <a:r>
              <a:rPr lang="en-CA" baseline="30000" dirty="0"/>
              <a:t>2</a:t>
            </a:r>
            <a:r>
              <a:rPr lang="en-CA" dirty="0"/>
              <a:t> products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873E52-B07F-B41B-C9D4-E85582203C3E}"/>
              </a:ext>
            </a:extLst>
          </p:cNvPr>
          <p:cNvSpPr txBox="1"/>
          <p:nvPr/>
        </p:nvSpPr>
        <p:spPr>
          <a:xfrm>
            <a:off x="5706115" y="557012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over </a:t>
            </a:r>
            <a:r>
              <a:rPr lang="en-US" i="1" dirty="0" err="1"/>
              <a:t>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158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EF9017A-3906-44CF-A17E-757DAC97EB3D}"/>
                  </a:ext>
                </a:extLst>
              </p:cNvPr>
              <p:cNvSpPr txBox="1"/>
              <p:nvPr/>
            </p:nvSpPr>
            <p:spPr>
              <a:xfrm>
                <a:off x="202625" y="1474752"/>
                <a:ext cx="4570701" cy="767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EF9017A-3906-44CF-A17E-757DAC97E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25" y="1474752"/>
                <a:ext cx="4570701" cy="767582"/>
              </a:xfrm>
              <a:prstGeom prst="rect">
                <a:avLst/>
              </a:prstGeom>
              <a:blipFill>
                <a:blip r:embed="rId4"/>
                <a:stretch>
                  <a:fillRect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AF586C-C67B-420A-89CD-0037899234CE}"/>
              </a:ext>
            </a:extLst>
          </p:cNvPr>
          <p:cNvSpPr txBox="1"/>
          <p:nvPr/>
        </p:nvSpPr>
        <p:spPr>
          <a:xfrm flipH="1">
            <a:off x="230957" y="2316579"/>
            <a:ext cx="27269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power spectrum</a:t>
            </a:r>
            <a:endParaRPr lang="zh-TW" altLang="en-US" sz="21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F79DA-0537-C2AC-0DEB-1380BBDAC7D0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cs typeface="Times New Roman" panose="02020603050405020304" pitchFamily="18" charset="0"/>
              </a:rPr>
              <a:t>Noise power spectrum</a:t>
            </a:r>
            <a:endParaRPr lang="zh-TW" altLang="en-US" sz="3200" i="1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53CE2-AFE4-A29B-CF09-A0C8232C5CC6}"/>
              </a:ext>
            </a:extLst>
          </p:cNvPr>
          <p:cNvSpPr txBox="1"/>
          <p:nvPr/>
        </p:nvSpPr>
        <p:spPr>
          <a:xfrm>
            <a:off x="4211895" y="1473580"/>
            <a:ext cx="472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Additivity: the contributions from independent noise sources add to each other.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1DF9C-544D-F912-23AB-88D0AE993168}"/>
              </a:ext>
            </a:extLst>
          </p:cNvPr>
          <p:cNvSpPr txBox="1"/>
          <p:nvPr/>
        </p:nvSpPr>
        <p:spPr>
          <a:xfrm>
            <a:off x="6091062" y="2321349"/>
            <a:ext cx="1762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Scales as  </a:t>
            </a:r>
            <a:r>
              <a:rPr lang="en-CA" sz="1800" i="1" dirty="0"/>
              <a:t>~N</a:t>
            </a:r>
            <a:r>
              <a:rPr lang="en-CA" sz="1800" i="1" baseline="-25000" dirty="0"/>
              <a:t>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B967-4313-23D2-9457-45DA851AB065}"/>
              </a:ext>
            </a:extLst>
          </p:cNvPr>
          <p:cNvSpPr txBox="1"/>
          <p:nvPr/>
        </p:nvSpPr>
        <p:spPr>
          <a:xfrm>
            <a:off x="586914" y="2878096"/>
            <a:ext cx="768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Wiener–</a:t>
            </a:r>
            <a:r>
              <a:rPr lang="en-CA" b="1" dirty="0" err="1"/>
              <a:t>Khinchine</a:t>
            </a:r>
            <a:r>
              <a:rPr lang="en-CA" b="1" dirty="0"/>
              <a:t> theorem</a:t>
            </a:r>
            <a:r>
              <a:rPr lang="en-CA" dirty="0"/>
              <a:t>: in the steady state, the noise power spectrum and the spin–spin correlator are related by the Fourier transform: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8D769B8E-F604-552C-40D5-89970D0A5EA9}"/>
                  </a:ext>
                </a:extLst>
              </p:cNvPr>
              <p:cNvSpPr txBox="1"/>
              <p:nvPr/>
            </p:nvSpPr>
            <p:spPr>
              <a:xfrm>
                <a:off x="151266" y="3574220"/>
                <a:ext cx="4508356" cy="69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>
                  <a:defRPr sz="24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8D769B8E-F604-552C-40D5-89970D0A5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66" y="3574220"/>
                <a:ext cx="4508356" cy="691664"/>
              </a:xfrm>
              <a:prstGeom prst="rect">
                <a:avLst/>
              </a:prstGeom>
              <a:blipFill>
                <a:blip r:embed="rId5"/>
                <a:stretch>
                  <a:fillRect t="-160000" b="-2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2267853-7B74-F0AB-5489-2FF095C78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10" y="2307424"/>
            <a:ext cx="2267798" cy="5641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DF08F7-7A0F-CD7C-64E1-DF9A308B45D1}"/>
              </a:ext>
            </a:extLst>
          </p:cNvPr>
          <p:cNvSpPr txBox="1"/>
          <p:nvPr/>
        </p:nvSpPr>
        <p:spPr>
          <a:xfrm>
            <a:off x="5313766" y="3661508"/>
            <a:ext cx="16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autocorrelation</a:t>
            </a:r>
          </a:p>
        </p:txBody>
      </p:sp>
    </p:spTree>
    <p:extLst>
      <p:ext uri="{BB962C8B-B14F-4D97-AF65-F5344CB8AC3E}">
        <p14:creationId xmlns:p14="http://schemas.microsoft.com/office/powerpoint/2010/main" val="17318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  <p:bldP spid="9" grpId="0"/>
      <p:bldP spid="10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B446CFA-EB49-41D0-9C1F-CA8A33ECA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11430" r="10409" b="10752"/>
          <a:stretch/>
        </p:blipFill>
        <p:spPr>
          <a:xfrm>
            <a:off x="757240" y="3076507"/>
            <a:ext cx="8159461" cy="1309256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6B2DDE6-C2D9-421D-8A7A-CED89E7CBE84}"/>
              </a:ext>
            </a:extLst>
          </p:cNvPr>
          <p:cNvGrpSpPr/>
          <p:nvPr/>
        </p:nvGrpSpPr>
        <p:grpSpPr>
          <a:xfrm>
            <a:off x="771526" y="2523192"/>
            <a:ext cx="8128289" cy="2283401"/>
            <a:chOff x="924791" y="1"/>
            <a:chExt cx="10837718" cy="3044535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EC2D88EB-BDBE-4AE4-8BE5-DAA5FBD7E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791" y="1"/>
              <a:ext cx="0" cy="3044535"/>
            </a:xfrm>
            <a:prstGeom prst="line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52713045-AD39-4885-8F39-EDF279627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422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BDEBEB1-2E07-4C63-A2BA-79330FCC14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65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4D09BDA9-27DE-4A20-B056-1E43797DE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3081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E288C7AC-5A74-47FA-BC5A-992A8C9E73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2509" y="1"/>
              <a:ext cx="0" cy="304453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左大括弧 14">
            <a:extLst>
              <a:ext uri="{FF2B5EF4-FFF2-40B4-BE49-F238E27FC236}">
                <a16:creationId xmlns:a16="http://schemas.microsoft.com/office/drawing/2014/main" id="{36044D8F-824F-4078-9F99-CCB0BD519B1B}"/>
              </a:ext>
            </a:extLst>
          </p:cNvPr>
          <p:cNvSpPr/>
          <p:nvPr/>
        </p:nvSpPr>
        <p:spPr>
          <a:xfrm rot="16200000">
            <a:off x="1562533" y="4063643"/>
            <a:ext cx="435769" cy="2046356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62F0D73-DA68-445D-BDE6-5A5EA21BB015}"/>
                  </a:ext>
                </a:extLst>
              </p:cNvPr>
              <p:cNvSpPr txBox="1"/>
              <p:nvPr/>
            </p:nvSpPr>
            <p:spPr>
              <a:xfrm flipH="1">
                <a:off x="1020907" y="5510880"/>
                <a:ext cx="136315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altLang="zh-TW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interval</a:t>
                </a:r>
                <a:endParaRPr lang="zh-TW" alt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62F0D73-DA68-445D-BDE6-5A5EA21BB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0907" y="5510880"/>
                <a:ext cx="1363155" cy="738664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左大括弧 18">
            <a:extLst>
              <a:ext uri="{FF2B5EF4-FFF2-40B4-BE49-F238E27FC236}">
                <a16:creationId xmlns:a16="http://schemas.microsoft.com/office/drawing/2014/main" id="{A85EFAC6-696F-4396-B96A-0C2AA803A6EF}"/>
              </a:ext>
            </a:extLst>
          </p:cNvPr>
          <p:cNvSpPr/>
          <p:nvPr/>
        </p:nvSpPr>
        <p:spPr>
          <a:xfrm rot="5400000">
            <a:off x="1500629" y="2775766"/>
            <a:ext cx="221475" cy="380009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617D5A75-0012-409C-B095-9AEDDC2A4A19}"/>
                  </a:ext>
                </a:extLst>
              </p:cNvPr>
              <p:cNvSpPr txBox="1"/>
              <p:nvPr/>
            </p:nvSpPr>
            <p:spPr>
              <a:xfrm flipH="1">
                <a:off x="405202" y="2028700"/>
                <a:ext cx="225646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Relaxation time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TW" altLang="en-US" sz="2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617D5A75-0012-409C-B095-9AEDDC2A4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5202" y="2028700"/>
                <a:ext cx="2256467" cy="738664"/>
              </a:xfrm>
              <a:prstGeom prst="rect">
                <a:avLst/>
              </a:prstGeom>
              <a:blipFill>
                <a:blip r:embed="rId4"/>
                <a:stretch>
                  <a:fillRect t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99D6087-08DD-41AF-A829-B3F564D71B3E}"/>
              </a:ext>
            </a:extLst>
          </p:cNvPr>
          <p:cNvCxnSpPr>
            <a:cxnSpLocks/>
          </p:cNvCxnSpPr>
          <p:nvPr/>
        </p:nvCxnSpPr>
        <p:spPr>
          <a:xfrm>
            <a:off x="4263354" y="2891752"/>
            <a:ext cx="18655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68986F63-5967-4E74-B21B-10B2D6779CBE}"/>
                  </a:ext>
                </a:extLst>
              </p:cNvPr>
              <p:cNvSpPr txBox="1"/>
              <p:nvPr/>
            </p:nvSpPr>
            <p:spPr>
              <a:xfrm flipH="1">
                <a:off x="3272954" y="2053041"/>
                <a:ext cx="225646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1/(sampling rate)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1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zh-TW" altLang="en-US" sz="2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68986F63-5967-4E74-B21B-10B2D6779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72954" y="2053041"/>
                <a:ext cx="2256467" cy="738664"/>
              </a:xfrm>
              <a:prstGeom prst="rect">
                <a:avLst/>
              </a:prstGeom>
              <a:blipFill>
                <a:blip r:embed="rId5"/>
                <a:stretch>
                  <a:fillRect t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674DA4D3-9294-4BAB-B779-31CC1685D4A2}"/>
              </a:ext>
            </a:extLst>
          </p:cNvPr>
          <p:cNvSpPr/>
          <p:nvPr/>
        </p:nvSpPr>
        <p:spPr>
          <a:xfrm rot="5400000">
            <a:off x="3550194" y="4494775"/>
            <a:ext cx="623452" cy="623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2CE00BE4-2F00-404B-9282-F109BB261AC4}"/>
              </a:ext>
            </a:extLst>
          </p:cNvPr>
          <p:cNvSpPr/>
          <p:nvPr/>
        </p:nvSpPr>
        <p:spPr>
          <a:xfrm rot="5400000">
            <a:off x="5601414" y="4494775"/>
            <a:ext cx="623452" cy="623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4C65395-52AD-43CF-B61A-11733BD21272}"/>
              </a:ext>
            </a:extLst>
          </p:cNvPr>
          <p:cNvSpPr/>
          <p:nvPr/>
        </p:nvSpPr>
        <p:spPr>
          <a:xfrm rot="5400000">
            <a:off x="7713366" y="4494776"/>
            <a:ext cx="623452" cy="623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5C30DDC-D8B6-40CF-B677-52C51A4F2D8D}"/>
              </a:ext>
            </a:extLst>
          </p:cNvPr>
          <p:cNvSpPr txBox="1"/>
          <p:nvPr/>
        </p:nvSpPr>
        <p:spPr>
          <a:xfrm flipH="1">
            <a:off x="2733686" y="5359908"/>
            <a:ext cx="22564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F.T. spectrum</a:t>
            </a:r>
            <a:endParaRPr lang="zh-TW" alt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40E9A2A-64B9-4233-9F72-F0497DD59DAD}"/>
              </a:ext>
            </a:extLst>
          </p:cNvPr>
          <p:cNvSpPr txBox="1"/>
          <p:nvPr/>
        </p:nvSpPr>
        <p:spPr>
          <a:xfrm flipH="1">
            <a:off x="4784905" y="5359908"/>
            <a:ext cx="22564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F.T. spectrum</a:t>
            </a:r>
            <a:endParaRPr lang="zh-TW" alt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E88C9B8-B7B3-4B61-A68A-B6E86A668B83}"/>
              </a:ext>
            </a:extLst>
          </p:cNvPr>
          <p:cNvSpPr txBox="1"/>
          <p:nvPr/>
        </p:nvSpPr>
        <p:spPr>
          <a:xfrm flipH="1">
            <a:off x="6896857" y="5359908"/>
            <a:ext cx="22564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F.T. spectrum</a:t>
            </a:r>
            <a:endParaRPr lang="zh-TW" alt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左大括弧 31">
            <a:extLst>
              <a:ext uri="{FF2B5EF4-FFF2-40B4-BE49-F238E27FC236}">
                <a16:creationId xmlns:a16="http://schemas.microsoft.com/office/drawing/2014/main" id="{A7EB68AD-A0AA-45CF-990E-907F55595516}"/>
              </a:ext>
            </a:extLst>
          </p:cNvPr>
          <p:cNvSpPr/>
          <p:nvPr/>
        </p:nvSpPr>
        <p:spPr>
          <a:xfrm rot="16200000">
            <a:off x="5859888" y="2600867"/>
            <a:ext cx="80861" cy="6440605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7A65012-02AD-470F-A378-8EB734AB29E5}"/>
                  </a:ext>
                </a:extLst>
              </p:cNvPr>
              <p:cNvSpPr txBox="1"/>
              <p:nvPr/>
            </p:nvSpPr>
            <p:spPr>
              <a:xfrm flipH="1">
                <a:off x="8713648" y="4682524"/>
                <a:ext cx="664367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0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TW" alt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7A65012-02AD-470F-A378-8EB734AB2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713648" y="4682524"/>
                <a:ext cx="66436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33">
            <a:extLst>
              <a:ext uri="{FF2B5EF4-FFF2-40B4-BE49-F238E27FC236}">
                <a16:creationId xmlns:a16="http://schemas.microsoft.com/office/drawing/2014/main" id="{29074F25-0D71-411A-863F-1DC6C7C66DF8}"/>
              </a:ext>
            </a:extLst>
          </p:cNvPr>
          <p:cNvSpPr txBox="1"/>
          <p:nvPr/>
        </p:nvSpPr>
        <p:spPr>
          <a:xfrm flipH="1">
            <a:off x="4912221" y="5993911"/>
            <a:ext cx="27355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over all results</a:t>
            </a:r>
            <a:endParaRPr lang="zh-TW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BC944F5-76DE-41CA-9E73-7299AD4B6297}"/>
                  </a:ext>
                </a:extLst>
              </p:cNvPr>
              <p:cNvSpPr txBox="1"/>
              <p:nvPr/>
            </p:nvSpPr>
            <p:spPr>
              <a:xfrm>
                <a:off x="-116941" y="2917281"/>
                <a:ext cx="98977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BC944F5-76DE-41CA-9E73-7299AD4B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941" y="2917281"/>
                <a:ext cx="989777" cy="415498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B20DFC4-4E7B-41B4-A98B-6C28B33471F0}"/>
                  </a:ext>
                </a:extLst>
              </p:cNvPr>
              <p:cNvSpPr txBox="1"/>
              <p:nvPr/>
            </p:nvSpPr>
            <p:spPr>
              <a:xfrm flipH="1">
                <a:off x="6284655" y="1549046"/>
                <a:ext cx="279073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 altLang="zh-TW" sz="21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TW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B20DFC4-4E7B-41B4-A98B-6C28B3347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84655" y="1549046"/>
                <a:ext cx="2790737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88C8832-A539-4386-883F-4E0B2560C512}"/>
                  </a:ext>
                </a:extLst>
              </p:cNvPr>
              <p:cNvSpPr txBox="1"/>
              <p:nvPr/>
            </p:nvSpPr>
            <p:spPr>
              <a:xfrm>
                <a:off x="-116941" y="3370128"/>
                <a:ext cx="98977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88C8832-A539-4386-883F-4E0B2560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941" y="3370128"/>
                <a:ext cx="989777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Measurements</a:t>
            </a:r>
            <a:endParaRPr lang="en-CA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0487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Spin noise in n-GaAs</a:t>
            </a:r>
            <a:endParaRPr lang="en-CA" sz="66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6D8ABC-DE0D-9111-AC03-3D856E1B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2298532"/>
            <a:ext cx="5445760" cy="4010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39383-8F65-8D8E-2965-BF05A74574F8}"/>
              </a:ext>
            </a:extLst>
          </p:cNvPr>
          <p:cNvSpPr txBox="1"/>
          <p:nvPr/>
        </p:nvSpPr>
        <p:spPr>
          <a:xfrm>
            <a:off x="1323340" y="1476373"/>
            <a:ext cx="59613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effectLst/>
                <a:latin typeface="ArialMT"/>
              </a:rPr>
              <a:t>Spin noise signals are </a:t>
            </a:r>
            <a:r>
              <a:rPr lang="en-CA" sz="2000" b="1" dirty="0">
                <a:effectLst/>
                <a:latin typeface="Arial" panose="020B0604020202020204" pitchFamily="34" charset="0"/>
              </a:rPr>
              <a:t>small</a:t>
            </a:r>
            <a:r>
              <a:rPr lang="en-CA" sz="2000" dirty="0">
                <a:effectLst/>
                <a:latin typeface="ArialMT"/>
              </a:rPr>
              <a:t>! 10-1000x </a:t>
            </a:r>
            <a:r>
              <a:rPr lang="en-CA" sz="2000" i="1" dirty="0">
                <a:effectLst/>
                <a:latin typeface="Arial" panose="020B0604020202020204" pitchFamily="34" charset="0"/>
              </a:rPr>
              <a:t>less </a:t>
            </a:r>
            <a:r>
              <a:rPr lang="en-CA" sz="2000" dirty="0">
                <a:effectLst/>
                <a:latin typeface="ArialMT"/>
              </a:rPr>
              <a:t>than photon shot noise (nanoradians/</a:t>
            </a:r>
            <a:r>
              <a:rPr lang="en-CA" sz="2000" dirty="0">
                <a:effectLst/>
                <a:latin typeface="SymbolMT"/>
              </a:rPr>
              <a:t>√</a:t>
            </a:r>
            <a:r>
              <a:rPr lang="en-CA" sz="2000" dirty="0">
                <a:effectLst/>
                <a:latin typeface="ArialMT"/>
              </a:rPr>
              <a:t>Hz) </a:t>
            </a:r>
            <a:endParaRPr lang="en-CA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BA92F-1E4B-03A9-C7A0-4BF67E86A494}"/>
              </a:ext>
            </a:extLst>
          </p:cNvPr>
          <p:cNvSpPr txBox="1"/>
          <p:nvPr/>
        </p:nvSpPr>
        <p:spPr>
          <a:xfrm>
            <a:off x="6172200" y="6423446"/>
            <a:ext cx="271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effectLst/>
                <a:latin typeface="ArialMT"/>
              </a:rPr>
              <a:t>PRB </a:t>
            </a:r>
            <a:r>
              <a:rPr lang="en-CA" sz="1800" b="1" dirty="0">
                <a:effectLst/>
                <a:latin typeface="Arial" panose="020B0604020202020204" pitchFamily="34" charset="0"/>
              </a:rPr>
              <a:t>79</a:t>
            </a:r>
            <a:r>
              <a:rPr lang="en-CA" sz="1800" dirty="0">
                <a:effectLst/>
                <a:latin typeface="ArialMT"/>
              </a:rPr>
              <a:t>, 035208 (2009) 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9F74B-849C-8608-5A2C-F88EFDCC4C4A}"/>
              </a:ext>
            </a:extLst>
          </p:cNvPr>
          <p:cNvSpPr txBox="1"/>
          <p:nvPr/>
        </p:nvSpPr>
        <p:spPr>
          <a:xfrm>
            <a:off x="6333656" y="3103523"/>
            <a:ext cx="2717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Additivity: the contributions from independent noise sources add to each 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Spin noise in n-GaAs</a:t>
            </a:r>
            <a:endParaRPr lang="en-CA" sz="66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5AC33-65EB-24EC-AE11-35212386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1518548"/>
            <a:ext cx="5955789" cy="5078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9FF26-65F3-3ED7-2F37-8BCC4AEB7A09}"/>
              </a:ext>
            </a:extLst>
          </p:cNvPr>
          <p:cNvSpPr txBox="1"/>
          <p:nvPr/>
        </p:nvSpPr>
        <p:spPr>
          <a:xfrm>
            <a:off x="6172200" y="6423446"/>
            <a:ext cx="271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effectLst/>
                <a:latin typeface="ArialMT"/>
              </a:rPr>
              <a:t>PRB </a:t>
            </a:r>
            <a:r>
              <a:rPr lang="en-CA" sz="1800" b="1" dirty="0">
                <a:effectLst/>
                <a:latin typeface="Arial" panose="020B0604020202020204" pitchFamily="34" charset="0"/>
              </a:rPr>
              <a:t>79</a:t>
            </a:r>
            <a:r>
              <a:rPr lang="en-CA" sz="1800" dirty="0">
                <a:effectLst/>
                <a:latin typeface="ArialMT"/>
              </a:rPr>
              <a:t>, 035208 (2009)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6800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Spin noise in n-GaAs</a:t>
            </a:r>
            <a:endParaRPr lang="en-CA" sz="66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730AC-DC04-4555-A749-3C69E12C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" y="1930874"/>
            <a:ext cx="9075964" cy="4002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C4B82-C1AD-5169-199A-B894B9269A72}"/>
              </a:ext>
            </a:extLst>
          </p:cNvPr>
          <p:cNvSpPr txBox="1"/>
          <p:nvPr/>
        </p:nvSpPr>
        <p:spPr>
          <a:xfrm>
            <a:off x="6172200" y="6423446"/>
            <a:ext cx="271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effectLst/>
                <a:latin typeface="ArialMT"/>
              </a:rPr>
              <a:t>PRB </a:t>
            </a:r>
            <a:r>
              <a:rPr lang="en-CA" sz="1800" b="1" dirty="0">
                <a:effectLst/>
                <a:latin typeface="Arial" panose="020B0604020202020204" pitchFamily="34" charset="0"/>
              </a:rPr>
              <a:t>79</a:t>
            </a:r>
            <a:r>
              <a:rPr lang="en-CA" sz="1800" dirty="0">
                <a:effectLst/>
                <a:latin typeface="ArialMT"/>
              </a:rPr>
              <a:t>, 035208 (2009)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273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7EE91-722F-4C23-6298-1945CDE6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60070"/>
            <a:ext cx="7708900" cy="273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568CB-BC34-C8A8-BB1B-8EF0F4CA5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730" y="3347720"/>
            <a:ext cx="5913120" cy="95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EEDF2-8346-A985-C637-840EFDD3F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4540578"/>
            <a:ext cx="57150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471AB-1996-42D8-1ED0-1A70CC040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352149"/>
            <a:ext cx="7772400" cy="7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63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3501DE-01FA-D999-AF27-777300EAC9C3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References</a:t>
            </a:r>
            <a:endParaRPr lang="en-CA" sz="66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687C3-62CD-48E1-2BDB-3402EC94D86D}"/>
              </a:ext>
            </a:extLst>
          </p:cNvPr>
          <p:cNvSpPr txBox="1"/>
          <p:nvPr/>
        </p:nvSpPr>
        <p:spPr>
          <a:xfrm>
            <a:off x="556260" y="1770166"/>
            <a:ext cx="80314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effectLst/>
                <a:latin typeface="ArialMT"/>
              </a:rPr>
              <a:t>GaAs: PRB </a:t>
            </a:r>
            <a:r>
              <a:rPr lang="en-CA" sz="2400" b="1" dirty="0">
                <a:effectLst/>
                <a:latin typeface="Arial" panose="020B0604020202020204" pitchFamily="34" charset="0"/>
              </a:rPr>
              <a:t>79</a:t>
            </a:r>
            <a:r>
              <a:rPr lang="en-CA" sz="2400" dirty="0">
                <a:effectLst/>
                <a:latin typeface="ArialMT"/>
              </a:rPr>
              <a:t>, 035208 (2009)</a:t>
            </a:r>
          </a:p>
          <a:p>
            <a:endParaRPr lang="en-CA" sz="2400" dirty="0">
              <a:effectLst/>
              <a:latin typeface="ArialMT"/>
            </a:endParaRPr>
          </a:p>
          <a:p>
            <a:r>
              <a:rPr lang="en-CA" sz="2400" dirty="0">
                <a:latin typeface="ArialMT"/>
              </a:rPr>
              <a:t>Alkali atomic gas (K, Rb, Cs): Nature </a:t>
            </a:r>
            <a:r>
              <a:rPr lang="en-CA" sz="2400" b="1" dirty="0">
                <a:latin typeface="ArialMT"/>
              </a:rPr>
              <a:t>431</a:t>
            </a:r>
            <a:r>
              <a:rPr lang="en-CA" sz="2400" dirty="0">
                <a:latin typeface="ArialMT"/>
              </a:rPr>
              <a:t>, 79 (2004)</a:t>
            </a:r>
          </a:p>
          <a:p>
            <a:endParaRPr lang="en-CA" sz="2400" dirty="0">
              <a:latin typeface="ArialMT"/>
            </a:endParaRPr>
          </a:p>
          <a:p>
            <a:r>
              <a:rPr lang="en-CA" sz="2400" dirty="0" err="1">
                <a:latin typeface="ArialMT"/>
              </a:rPr>
              <a:t>InGaAs</a:t>
            </a:r>
            <a:r>
              <a:rPr lang="en-CA" sz="2400" dirty="0">
                <a:latin typeface="ArialMT"/>
              </a:rPr>
              <a:t> quantum dots: PRL </a:t>
            </a:r>
            <a:r>
              <a:rPr lang="en-CA" sz="2400" b="1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186603 (2012)</a:t>
            </a:r>
          </a:p>
          <a:p>
            <a:endParaRPr lang="en-CA" sz="2400" dirty="0">
              <a:solidFill>
                <a:srgbClr val="21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Two-color spin noise: Nat. </a:t>
            </a:r>
            <a:r>
              <a:rPr lang="en-CA" sz="24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4949 (2014); Sci. Rep. </a:t>
            </a:r>
            <a:r>
              <a:rPr lang="en-CA" sz="2400" b="1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9573 (2015)</a:t>
            </a:r>
          </a:p>
          <a:p>
            <a:endParaRPr lang="en-CA" sz="2400" dirty="0">
              <a:solidFill>
                <a:srgbClr val="21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Higher-order spin noise: New. J. Phys. </a:t>
            </a:r>
            <a:r>
              <a:rPr lang="en-CA" sz="2400" b="1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113038 (2014)</a:t>
            </a:r>
            <a:br>
              <a:rPr lang="en-CA" sz="24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400" dirty="0">
              <a:latin typeface="ArialMT"/>
            </a:endParaRPr>
          </a:p>
          <a:p>
            <a:r>
              <a:rPr lang="en-CA" sz="2400" dirty="0">
                <a:latin typeface="ArialMT"/>
              </a:rPr>
              <a:t>Review: Rep. Prog. Phys </a:t>
            </a:r>
            <a:r>
              <a:rPr lang="en-CA" sz="2400" b="1" dirty="0">
                <a:latin typeface="ArialMT"/>
              </a:rPr>
              <a:t>79</a:t>
            </a:r>
            <a:r>
              <a:rPr lang="en-CA" sz="2400" dirty="0">
                <a:latin typeface="ArialMT"/>
              </a:rPr>
              <a:t>, 106501 (2016)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92119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rgbClr val="002060"/>
                </a:solidFill>
              </a:rPr>
              <a:t>Inhomogeneous and homogeneous linewidths of self-assembled QDs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721186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/>
              <a:t>The homogeneous linewidths are inaccessible by conventional  linear optical spectroscopies.</a:t>
            </a:r>
            <a:endParaRPr lang="zh-CN" alt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07889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64051"/>
            <a:ext cx="2209800" cy="223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505272"/>
            <a:ext cx="579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</a:rPr>
              <a:t>New technique: 2-color SNS to probe below the inhomogeneous broadening.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	LINEAR technique!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0" y="1307592"/>
            <a:ext cx="5812893" cy="3539406"/>
            <a:chOff x="3200400" y="1307592"/>
            <a:chExt cx="5812893" cy="353940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307592"/>
              <a:ext cx="5812893" cy="353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5" b="4121"/>
            <a:stretch/>
          </p:blipFill>
          <p:spPr bwMode="auto">
            <a:xfrm>
              <a:off x="4419600" y="2895600"/>
              <a:ext cx="624205" cy="42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1" t="18483" r="78298"/>
            <a:stretch/>
          </p:blipFill>
          <p:spPr bwMode="auto">
            <a:xfrm>
              <a:off x="5867400" y="3352800"/>
              <a:ext cx="320040" cy="35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6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0967" y="1729695"/>
            <a:ext cx="3007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应用和发展</a:t>
            </a:r>
            <a:endParaRPr lang="en-US" altLang="zh-CN" sz="36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先进光学技术</a:t>
            </a:r>
            <a:endParaRPr lang="en-US" altLang="zh-CN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0423" y="2033390"/>
            <a:ext cx="2492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</a:rPr>
              <a:t>凝聚态物理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842210" y="1662028"/>
            <a:ext cx="3628325" cy="147480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78908" y="1796392"/>
            <a:ext cx="2607844" cy="113028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523874" y="2147057"/>
            <a:ext cx="1034715" cy="372979"/>
          </a:xfrm>
          <a:prstGeom prst="rightArrow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ttp://thefutureofthings.com/upload/image/new-news/2009/january/laser-hard-drive/laser-hard-drive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" y="3313857"/>
            <a:ext cx="2576241" cy="27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FCD1A-3D3E-7F49-B091-D3ABE0B0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42" y="3313857"/>
            <a:ext cx="2242630" cy="254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E01E6-B750-A744-8D8D-F04391FC7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6" b="53947"/>
          <a:stretch/>
        </p:blipFill>
        <p:spPr>
          <a:xfrm>
            <a:off x="3863339" y="3565377"/>
            <a:ext cx="2159247" cy="20387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3EBFF6-0102-4D4D-899D-7FDB77C278B8}"/>
              </a:ext>
            </a:extLst>
          </p:cNvPr>
          <p:cNvSpPr/>
          <p:nvPr/>
        </p:nvSpPr>
        <p:spPr>
          <a:xfrm>
            <a:off x="0" y="2679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>
                <a:ea typeface="宋体"/>
                <a:cs typeface="宋体"/>
              </a:rPr>
              <a:t>Research Area</a:t>
            </a:r>
            <a:endParaRPr lang="en-CA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F1F1C4-E187-5347-B73D-5E88F243A536}"/>
              </a:ext>
            </a:extLst>
          </p:cNvPr>
          <p:cNvSpPr/>
          <p:nvPr/>
        </p:nvSpPr>
        <p:spPr>
          <a:xfrm>
            <a:off x="601497" y="6079977"/>
            <a:ext cx="8091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Please visit </a:t>
            </a:r>
            <a:r>
              <a:rPr lang="en-US" sz="2000" dirty="0">
                <a:hlinkClick r:id="rId6"/>
              </a:rPr>
              <a:t>http://info.phys.tsinghua.edu.cn/yanglab/</a:t>
            </a:r>
            <a:r>
              <a:rPr lang="en-US" sz="2000" dirty="0"/>
              <a:t>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416620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305800" cy="1048512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Spin noise in </a:t>
            </a:r>
            <a:r>
              <a:rPr lang="en-US" altLang="zh-CN" sz="4000" dirty="0" err="1">
                <a:solidFill>
                  <a:srgbClr val="002060"/>
                </a:solidFill>
              </a:rPr>
              <a:t>InGaAs</a:t>
            </a:r>
            <a:r>
              <a:rPr lang="en-US" altLang="zh-CN" sz="4000" dirty="0">
                <a:solidFill>
                  <a:srgbClr val="002060"/>
                </a:solidFill>
              </a:rPr>
              <a:t> quantum dots with a single probe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" y="5181600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The laser is very sensitive to fluctuations on Dot A, but not sensitive to fluctuations on Dot B.</a:t>
            </a:r>
            <a:endParaRPr lang="zh-CN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85800" y="6324600"/>
            <a:ext cx="571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PRL </a:t>
            </a:r>
            <a:r>
              <a:rPr lang="en-US" altLang="zh-CN" sz="2000" b="1" dirty="0"/>
              <a:t>104</a:t>
            </a:r>
            <a:r>
              <a:rPr lang="en-US" altLang="zh-CN" sz="2000" dirty="0"/>
              <a:t>, 036601 (2010), PRL </a:t>
            </a:r>
            <a:r>
              <a:rPr lang="en-US" altLang="zh-CN" sz="2000" b="1" dirty="0"/>
              <a:t>108</a:t>
            </a:r>
            <a:r>
              <a:rPr lang="en-US" altLang="zh-CN" sz="2000" dirty="0"/>
              <a:t>, 186603 (2012).</a:t>
            </a:r>
            <a:endParaRPr lang="zh-CN" alt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8681"/>
            <a:ext cx="9075722" cy="150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箭头连接符 20"/>
          <p:cNvCxnSpPr/>
          <p:nvPr/>
        </p:nvCxnSpPr>
        <p:spPr>
          <a:xfrm flipH="1" flipV="1">
            <a:off x="5660751" y="4091632"/>
            <a:ext cx="800100" cy="364820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14"/>
          <p:cNvCxnSpPr/>
          <p:nvPr/>
        </p:nvCxnSpPr>
        <p:spPr>
          <a:xfrm flipV="1">
            <a:off x="2805699" y="4062055"/>
            <a:ext cx="536372" cy="400110"/>
          </a:xfrm>
          <a:prstGeom prst="straightConnector1">
            <a:avLst/>
          </a:prstGeom>
          <a:ln w="101600"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椭圆 1"/>
          <p:cNvSpPr/>
          <p:nvPr/>
        </p:nvSpPr>
        <p:spPr>
          <a:xfrm>
            <a:off x="2386599" y="4262140"/>
            <a:ext cx="838200" cy="462260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3860800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QD A</a:t>
            </a:r>
            <a:endParaRPr lang="zh-CN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1351" y="386080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QD B</a:t>
            </a:r>
            <a:endParaRPr lang="zh-CN" altLang="en-US" sz="2400" dirty="0"/>
          </a:p>
        </p:txBody>
      </p:sp>
      <p:sp>
        <p:nvSpPr>
          <p:cNvPr id="13" name="椭圆 18"/>
          <p:cNvSpPr/>
          <p:nvPr/>
        </p:nvSpPr>
        <p:spPr>
          <a:xfrm>
            <a:off x="5991838" y="4262140"/>
            <a:ext cx="838200" cy="462260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"/>
          <p:cNvSpPr/>
          <p:nvPr/>
        </p:nvSpPr>
        <p:spPr>
          <a:xfrm>
            <a:off x="1600200" y="4495800"/>
            <a:ext cx="6858000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4"/>
          <p:cNvCxnSpPr/>
          <p:nvPr/>
        </p:nvCxnSpPr>
        <p:spPr>
          <a:xfrm flipV="1">
            <a:off x="2242535" y="4470400"/>
            <a:ext cx="1099536" cy="25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24"/>
          <p:cNvCxnSpPr/>
          <p:nvPr/>
        </p:nvCxnSpPr>
        <p:spPr>
          <a:xfrm flipV="1">
            <a:off x="5856615" y="4470400"/>
            <a:ext cx="1099536" cy="25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6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305800" cy="667512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2-color spin noise spectroscopy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7533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Different dots: Uncorrelated noise, add incoherently. 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791200"/>
            <a:ext cx="6756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Same dots: Correlated noise, add coherently!</a:t>
            </a:r>
            <a:endParaRPr lang="zh-CN" alt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6459"/>
            <a:ext cx="9066707" cy="115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6506"/>
            <a:ext cx="9066707" cy="115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78864"/>
            <a:ext cx="7569720" cy="55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295400"/>
            <a:ext cx="790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The FR variance (i.e., the measured FR noise power):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040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305800" cy="667512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2-color spin noise setup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Luyi Yang\Dropbox\research\talks\CNLS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23475"/>
            <a:ext cx="8931340" cy="283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77000" y="5562600"/>
                <a:ext cx="1752600" cy="745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3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𝑓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32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5562600"/>
                <a:ext cx="1752600" cy="7453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5410200" y="607171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62600" y="5587425"/>
            <a:ext cx="672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F.T.</a:t>
            </a:r>
          </a:p>
        </p:txBody>
      </p:sp>
    </p:spTree>
    <p:extLst>
      <p:ext uri="{BB962C8B-B14F-4D97-AF65-F5344CB8AC3E}">
        <p14:creationId xmlns:p14="http://schemas.microsoft.com/office/powerpoint/2010/main" val="3613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4495800"/>
            <a:ext cx="6067425" cy="215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3931920"/>
            <a:ext cx="3055000" cy="286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305800" cy="667512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2-color SNS measurements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5721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Uncorrelated, noise signals add incoherently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886200"/>
            <a:ext cx="5166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Correlated, noise signals add coherently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463040"/>
            <a:ext cx="6034795" cy="214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463040"/>
            <a:ext cx="6072378" cy="215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463040"/>
            <a:ext cx="6082284" cy="215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3931920"/>
            <a:ext cx="3055000" cy="286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097280"/>
            <a:ext cx="3055000" cy="285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097280"/>
            <a:ext cx="3055000" cy="285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097280"/>
            <a:ext cx="3055000" cy="285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097280"/>
            <a:ext cx="3055000" cy="285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4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00" y="1600200"/>
            <a:ext cx="2600000" cy="238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45" y="2286000"/>
            <a:ext cx="235245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65214" y="2489031"/>
            <a:ext cx="1514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Correlated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27783" y="3079852"/>
            <a:ext cx="184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Uncorrelated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26893" y="4876800"/>
            <a:ext cx="3796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correlator has a </a:t>
            </a:r>
            <a:r>
              <a:rPr lang="en-US" altLang="zh-CN" sz="2400" dirty="0" err="1"/>
              <a:t>Lorentzian</a:t>
            </a:r>
            <a:r>
              <a:rPr lang="en-US" altLang="zh-CN" sz="2400" dirty="0"/>
              <a:t> line shape, and its HWHM is the homogeneous linewidth.</a:t>
            </a:r>
            <a:endParaRPr lang="zh-CN" alt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0" y="1600200"/>
            <a:ext cx="2600000" cy="23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3392" y="1060102"/>
            <a:ext cx="1514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Correlated</a:t>
            </a:r>
            <a:endParaRPr lang="zh-CN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6777" y="1062335"/>
            <a:ext cx="184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Uncorrelated</a:t>
            </a:r>
            <a:endParaRPr lang="zh-CN" altLang="en-US" sz="24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2-color spin noise correlator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9" y="4191000"/>
            <a:ext cx="4090411" cy="25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90745"/>
            <a:ext cx="4114800" cy="73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8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4" y="1371600"/>
            <a:ext cx="4430770" cy="385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84" y="1371600"/>
            <a:ext cx="3184616" cy="385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Laser intensity dependence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" y="56388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 </a:t>
            </a:r>
            <a:r>
              <a:rPr lang="en-US" altLang="zh-CN" sz="2400" dirty="0" err="1"/>
              <a:t>gamma_h</a:t>
            </a:r>
            <a:r>
              <a:rPr lang="en-US" altLang="zh-CN" sz="2400" dirty="0"/>
              <a:t> increases with the intensity due to the resonant QD pumping effects and excitation-induced broadening.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45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3" y="1371600"/>
            <a:ext cx="4437981" cy="385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84" y="1371600"/>
            <a:ext cx="3184616" cy="38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Temperature dependence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0200" y="5638800"/>
            <a:ext cx="6324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/>
              <a:t>gamma_h</a:t>
            </a:r>
            <a:r>
              <a:rPr lang="en-US" altLang="zh-CN" sz="2400" dirty="0"/>
              <a:t> broadens with increasing temperature in QDs due to interactions with phonons.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6155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</a:rPr>
              <a:t>Control experiment on bulk </a:t>
            </a:r>
            <a:r>
              <a:rPr lang="en-US" altLang="zh-CN" sz="4000" i="1" dirty="0">
                <a:solidFill>
                  <a:srgbClr val="002060"/>
                </a:solidFill>
              </a:rPr>
              <a:t>n</a:t>
            </a:r>
            <a:r>
              <a:rPr lang="en-US" altLang="zh-CN" sz="4000" dirty="0">
                <a:solidFill>
                  <a:srgbClr val="002060"/>
                </a:solidFill>
              </a:rPr>
              <a:t>-</a:t>
            </a:r>
            <a:r>
              <a:rPr lang="en-US" altLang="zh-CN" sz="4000" dirty="0" err="1">
                <a:solidFill>
                  <a:srgbClr val="002060"/>
                </a:solidFill>
              </a:rPr>
              <a:t>GaAs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447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Correlator is independent of detuning.</a:t>
            </a:r>
            <a:endParaRPr lang="zh-CN" alt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381" y="2590800"/>
            <a:ext cx="4382219" cy="411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311712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30111" r="9905" b="26313"/>
          <a:stretch/>
        </p:blipFill>
        <p:spPr bwMode="auto">
          <a:xfrm>
            <a:off x="228601" y="1184360"/>
            <a:ext cx="4495799" cy="234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3276600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C:\Users\Luyi Yang\Dropbox\research\talks\march meeting 2015\listen.jpg">
            <a:extLst>
              <a:ext uri="{FF2B5EF4-FFF2-40B4-BE49-F238E27FC236}">
                <a16:creationId xmlns:a16="http://schemas.microsoft.com/office/drawing/2014/main" id="{BC2B6B36-CDA6-FF11-2CEF-1273F73E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10" y="5169496"/>
            <a:ext cx="2119479" cy="15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EF9017A-3906-44CF-A17E-757DAC97EB3D}"/>
                  </a:ext>
                </a:extLst>
              </p:cNvPr>
              <p:cNvSpPr txBox="1"/>
              <p:nvPr/>
            </p:nvSpPr>
            <p:spPr>
              <a:xfrm>
                <a:off x="202625" y="1474752"/>
                <a:ext cx="4570701" cy="767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EF9017A-3906-44CF-A17E-757DAC97E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25" y="1474752"/>
                <a:ext cx="4570701" cy="767582"/>
              </a:xfrm>
              <a:prstGeom prst="rect">
                <a:avLst/>
              </a:prstGeom>
              <a:blipFill>
                <a:blip r:embed="rId4"/>
                <a:stretch>
                  <a:fillRect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AF586C-C67B-420A-89CD-0037899234CE}"/>
              </a:ext>
            </a:extLst>
          </p:cNvPr>
          <p:cNvSpPr txBox="1"/>
          <p:nvPr/>
        </p:nvSpPr>
        <p:spPr>
          <a:xfrm flipH="1">
            <a:off x="230957" y="2316579"/>
            <a:ext cx="27269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spectrum</a:t>
            </a:r>
            <a:endParaRPr lang="zh-TW" altLang="en-US" sz="2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F79DA-0537-C2AC-0DEB-1380BBDAC7D0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cs typeface="Times New Roman" panose="02020603050405020304" pitchFamily="18" charset="0"/>
              </a:rPr>
              <a:t>Noise power spectrum</a:t>
            </a:r>
            <a:endParaRPr lang="zh-TW" altLang="en-US" sz="3200" i="1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53CE2-AFE4-A29B-CF09-A0C8232C5CC6}"/>
              </a:ext>
            </a:extLst>
          </p:cNvPr>
          <p:cNvSpPr txBox="1"/>
          <p:nvPr/>
        </p:nvSpPr>
        <p:spPr>
          <a:xfrm>
            <a:off x="4211895" y="1473580"/>
            <a:ext cx="472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Additivity: the contributions from independent noise sources add to each other.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1DF9C-544D-F912-23AB-88D0AE993168}"/>
              </a:ext>
            </a:extLst>
          </p:cNvPr>
          <p:cNvSpPr txBox="1"/>
          <p:nvPr/>
        </p:nvSpPr>
        <p:spPr>
          <a:xfrm>
            <a:off x="6091062" y="2321349"/>
            <a:ext cx="1762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Scales as  </a:t>
            </a:r>
            <a:r>
              <a:rPr lang="en-CA" sz="1800" i="1" dirty="0"/>
              <a:t>~N</a:t>
            </a:r>
            <a:r>
              <a:rPr lang="en-CA" sz="1800" i="1" baseline="-25000" dirty="0"/>
              <a:t>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B967-4313-23D2-9457-45DA851AB065}"/>
              </a:ext>
            </a:extLst>
          </p:cNvPr>
          <p:cNvSpPr txBox="1"/>
          <p:nvPr/>
        </p:nvSpPr>
        <p:spPr>
          <a:xfrm>
            <a:off x="586914" y="2869732"/>
            <a:ext cx="768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Wiener–</a:t>
            </a:r>
            <a:r>
              <a:rPr lang="en-CA" b="1" dirty="0" err="1"/>
              <a:t>Khinchine</a:t>
            </a:r>
            <a:r>
              <a:rPr lang="en-CA" b="1" dirty="0"/>
              <a:t> theorem</a:t>
            </a:r>
            <a:r>
              <a:rPr lang="en-CA" dirty="0"/>
              <a:t>: in the steady state, the noise power spectrum and the spin–spin correlator are related by the Fourier transform: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8D769B8E-F604-552C-40D5-89970D0A5EA9}"/>
                  </a:ext>
                </a:extLst>
              </p:cNvPr>
              <p:cNvSpPr txBox="1"/>
              <p:nvPr/>
            </p:nvSpPr>
            <p:spPr>
              <a:xfrm>
                <a:off x="151266" y="3574220"/>
                <a:ext cx="4508356" cy="69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>
                  <a:defRPr sz="24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8D769B8E-F604-552C-40D5-89970D0A5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66" y="3574220"/>
                <a:ext cx="4508356" cy="691664"/>
              </a:xfrm>
              <a:prstGeom prst="rect">
                <a:avLst/>
              </a:prstGeom>
              <a:blipFill>
                <a:blip r:embed="rId5"/>
                <a:stretch>
                  <a:fillRect t="-160000" b="-2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2267853-7B74-F0AB-5489-2FF095C78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10" y="2307424"/>
            <a:ext cx="2267798" cy="564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AA84A0-6207-2A44-D4DE-270C4A0DC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46" y="4357616"/>
            <a:ext cx="3508149" cy="7284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DF08F7-7A0F-CD7C-64E1-DF9A308B45D1}"/>
              </a:ext>
            </a:extLst>
          </p:cNvPr>
          <p:cNvSpPr txBox="1"/>
          <p:nvPr/>
        </p:nvSpPr>
        <p:spPr>
          <a:xfrm>
            <a:off x="5313766" y="3661508"/>
            <a:ext cx="16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autocorrelation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3A53D-6268-8E55-BAB4-19E5125FDC1A}"/>
              </a:ext>
            </a:extLst>
          </p:cNvPr>
          <p:cNvSpPr txBox="1"/>
          <p:nvPr/>
        </p:nvSpPr>
        <p:spPr>
          <a:xfrm>
            <a:off x="4794929" y="4551828"/>
            <a:ext cx="178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Cross-correlation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C5EF0-B302-D1BB-2111-08BA99EB3DC3}"/>
              </a:ext>
            </a:extLst>
          </p:cNvPr>
          <p:cNvSpPr txBox="1"/>
          <p:nvPr/>
        </p:nvSpPr>
        <p:spPr>
          <a:xfrm>
            <a:off x="403900" y="5737332"/>
            <a:ext cx="2119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spin densities with different indexes</a:t>
            </a:r>
            <a:endParaRPr lang="en-US" dirty="0"/>
          </a:p>
        </p:txBody>
      </p:sp>
      <p:pic>
        <p:nvPicPr>
          <p:cNvPr id="26" name="Picture 4" descr="C:\Users\Luyi Yang\Dropbox\research\talks\march meeting 2015\xc.jpg">
            <a:extLst>
              <a:ext uri="{FF2B5EF4-FFF2-40B4-BE49-F238E27FC236}">
                <a16:creationId xmlns:a16="http://schemas.microsoft.com/office/drawing/2014/main" id="{4C2C7D7D-84A2-C4FB-1F17-791299CE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51" y="5442148"/>
            <a:ext cx="2860040" cy="12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6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138" y="6061797"/>
            <a:ext cx="2072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D1 transition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5840" y="6258580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795nm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7425" y="6248400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895nm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00" y="4519315"/>
            <a:ext cx="5737500" cy="165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3"/>
          <p:cNvCxnSpPr/>
          <p:nvPr/>
        </p:nvCxnSpPr>
        <p:spPr>
          <a:xfrm flipV="1">
            <a:off x="6149700" y="4443115"/>
            <a:ext cx="0" cy="9144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3"/>
          <p:cNvCxnSpPr/>
          <p:nvPr/>
        </p:nvCxnSpPr>
        <p:spPr>
          <a:xfrm flipV="1">
            <a:off x="3177900" y="4443115"/>
            <a:ext cx="0" cy="914400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"/>
          <p:cNvCxnSpPr/>
          <p:nvPr/>
        </p:nvCxnSpPr>
        <p:spPr>
          <a:xfrm flipH="1">
            <a:off x="5311500" y="5205115"/>
            <a:ext cx="152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5"/>
          <p:cNvCxnSpPr/>
          <p:nvPr/>
        </p:nvCxnSpPr>
        <p:spPr>
          <a:xfrm flipH="1">
            <a:off x="5463900" y="5205115"/>
            <a:ext cx="152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6"/>
          <p:cNvCxnSpPr/>
          <p:nvPr/>
        </p:nvCxnSpPr>
        <p:spPr>
          <a:xfrm>
            <a:off x="5410564" y="5330083"/>
            <a:ext cx="152400" cy="0"/>
          </a:xfrm>
          <a:prstGeom prst="line">
            <a:avLst/>
          </a:prstGeom>
          <a:ln w="317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90800" y="5357515"/>
                <a:ext cx="115063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4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4400" b="0" i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Rb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357515"/>
                <a:ext cx="1150635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16300" y="5357515"/>
                <a:ext cx="10736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4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44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Cs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300" y="5357515"/>
                <a:ext cx="1073691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519" y="4724400"/>
            <a:ext cx="257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Faraday rotation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00" y="1524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2060"/>
                </a:solidFill>
              </a:rPr>
              <a:t>Two-color SNS to reveal spin interactions in multi-component spin systems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Luyi Yang\Dropbox\research\talks\march meeting 2015\bo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" y="1295400"/>
            <a:ext cx="3024187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yi Yang\Dropbox\research\talks\march meeting 2015\lis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99145"/>
            <a:ext cx="4279900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uyi Yang\Dropbox\research\talks\march meeting 2015\x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60" y="1905000"/>
            <a:ext cx="4959340" cy="21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21" grpId="0"/>
      <p:bldP spid="2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CB9F1AE-505C-ED7D-C279-AEFA89417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2" t="9796" r="21111"/>
          <a:stretch/>
        </p:blipFill>
        <p:spPr bwMode="auto">
          <a:xfrm>
            <a:off x="257577" y="1455311"/>
            <a:ext cx="4211392" cy="45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C5927-F50B-DA18-1BE2-271CCB50377B}"/>
              </a:ext>
            </a:extLst>
          </p:cNvPr>
          <p:cNvSpPr/>
          <p:nvPr/>
        </p:nvSpPr>
        <p:spPr>
          <a:xfrm>
            <a:off x="0" y="2679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事情是这样的</a:t>
            </a: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en-CA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FFD2C-91E8-9723-86DB-28B3F44BC65C}"/>
              </a:ext>
            </a:extLst>
          </p:cNvPr>
          <p:cNvSpPr txBox="1"/>
          <p:nvPr/>
        </p:nvSpPr>
        <p:spPr>
          <a:xfrm>
            <a:off x="961777" y="6121186"/>
            <a:ext cx="29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字班</a:t>
            </a:r>
            <a:r>
              <a:rPr lang="en-US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吴致颉同学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43A59449-5810-681B-CD85-7CDC005381AC}"/>
              </a:ext>
            </a:extLst>
          </p:cNvPr>
          <p:cNvSpPr/>
          <p:nvPr/>
        </p:nvSpPr>
        <p:spPr>
          <a:xfrm>
            <a:off x="1443578" y="1222359"/>
            <a:ext cx="3218576" cy="1907953"/>
          </a:xfrm>
          <a:prstGeom prst="wedgeEllipseCallout">
            <a:avLst>
              <a:gd name="adj1" fmla="val -30124"/>
              <a:gd name="adj2" fmla="val 6762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C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续老师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的课超赞哦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4" name="Picture 4" descr="新进校教师代表现场观礼：感受仪式的力量，明确教师的责任-清华大学">
            <a:extLst>
              <a:ext uri="{FF2B5EF4-FFF2-40B4-BE49-F238E27FC236}">
                <a16:creationId xmlns:a16="http://schemas.microsoft.com/office/drawing/2014/main" id="{D8EDA2C4-D3B3-8C97-C922-C62EE81EA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9" r="30856"/>
          <a:stretch/>
        </p:blipFill>
        <p:spPr bwMode="auto">
          <a:xfrm>
            <a:off x="7300176" y="3245476"/>
            <a:ext cx="1732949" cy="34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B4FF61B-BA43-B455-0EA9-404A6388A0C1}"/>
              </a:ext>
            </a:extLst>
          </p:cNvPr>
          <p:cNvSpPr/>
          <p:nvPr/>
        </p:nvSpPr>
        <p:spPr>
          <a:xfrm>
            <a:off x="4043966" y="4217813"/>
            <a:ext cx="3511709" cy="1907952"/>
          </a:xfrm>
          <a:prstGeom prst="wedgeEllipseCallout">
            <a:avLst>
              <a:gd name="adj1" fmla="val 48886"/>
              <a:gd name="adj2" fmla="val -3829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那今年大作业选这个话题吧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！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0" y="4794414"/>
                <a:ext cx="4558812" cy="650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CN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32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3200" b="0" i="0" smtClean="0">
                                          <a:latin typeface="Cambria Math"/>
                                        </a:rPr>
                                        <m:t>cr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</m:d>
                                  <m:r>
                                    <a:rPr lang="en-US" altLang="zh-CN" sz="3200" b="0" i="1" smtClean="0">
                                      <a:latin typeface="Cambria Math"/>
                                    </a:rPr>
                                    <m:t>=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/>
                                    </a:rPr>
                                    <m:t>Rb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/>
                            </a:rPr>
                            <m:t>(</m:t>
                          </m:r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)</m:t>
                          </m:r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Cs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794414"/>
                <a:ext cx="4558812" cy="6502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3657600" y="5099214"/>
            <a:ext cx="10141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17804" y="4740243"/>
                <a:ext cx="2792196" cy="745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CN" altLang="en-US" sz="3200" i="1" smtClean="0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altLang="zh-CN" sz="3200" b="0" i="1" smtClean="0">
                              <a:latin typeface="Cambria Math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32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32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04" y="4740243"/>
                <a:ext cx="2792196" cy="7453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103404" y="5132485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5184" y="4648200"/>
            <a:ext cx="672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F.T</a:t>
            </a:r>
            <a:r>
              <a:rPr lang="en-US" sz="3200" dirty="0"/>
              <a:t>.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57200" y="246888"/>
            <a:ext cx="8305800" cy="6675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002060"/>
                </a:solidFill>
              </a:rPr>
              <a:t>Experimental setup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196" y="4160223"/>
            <a:ext cx="383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Spin noise power spectra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5252" y="4114800"/>
            <a:ext cx="3820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Cross-correlation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85860" y="5607551"/>
                <a:ext cx="21669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(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Rb</m:t>
                      </m:r>
                      <m:r>
                        <a:rPr lang="en-US" sz="2800" i="0">
                          <a:latin typeface="Cambria Math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Cs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860" y="5607551"/>
                <a:ext cx="216694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Luyi Yang\Dropbox\research\talks\march meeting 2015\set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" y="990600"/>
            <a:ext cx="9034516" cy="31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1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" grpId="0"/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>
          <a:xfrm>
            <a:off x="457200" y="-1"/>
            <a:ext cx="7291675" cy="11314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002060"/>
                </a:solidFill>
              </a:rPr>
              <a:t>Spin noise power spectra and </a:t>
            </a:r>
          </a:p>
          <a:p>
            <a:r>
              <a:rPr lang="en-US" altLang="zh-CN" sz="3600" dirty="0">
                <a:solidFill>
                  <a:srgbClr val="002060"/>
                </a:solidFill>
              </a:rPr>
              <a:t>cross-correlation spectra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58000" y="609600"/>
            <a:ext cx="221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arXiv:1408.5399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71" y="2424830"/>
            <a:ext cx="4343029" cy="428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1" y="2416417"/>
            <a:ext cx="4343029" cy="428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1089" y="1773823"/>
                <a:ext cx="3466142" cy="510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/>
                                        </a:rPr>
                                        <m:t>cr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=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Rb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Cs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089" y="1773823"/>
                <a:ext cx="3466142" cy="51071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3"/>
          <p:cNvCxnSpPr/>
          <p:nvPr/>
        </p:nvCxnSpPr>
        <p:spPr>
          <a:xfrm>
            <a:off x="7696200" y="1600200"/>
            <a:ext cx="10141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1763361"/>
                <a:ext cx="2487396" cy="58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CN" altLang="en-US" sz="2400" i="1" smtClean="0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63361"/>
                <a:ext cx="2487396" cy="5821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5"/>
          <p:cNvCxnSpPr/>
          <p:nvPr/>
        </p:nvCxnSpPr>
        <p:spPr>
          <a:xfrm>
            <a:off x="2632074" y="1597616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19400" y="1113331"/>
            <a:ext cx="672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F.T</a:t>
            </a:r>
            <a:r>
              <a:rPr lang="en-US" sz="3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8607" y="1290935"/>
                <a:ext cx="1922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CN" altLang="en-US" sz="2400" i="1" smtClean="0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07" y="1290935"/>
                <a:ext cx="1922193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34000" y="1295400"/>
                <a:ext cx="21570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/>
                                </a:rPr>
                                <m:t>Rb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/>
                                </a:rPr>
                                <m:t>Cs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295400"/>
                <a:ext cx="215706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0"/>
              <p:cNvSpPr/>
              <p:nvPr/>
            </p:nvSpPr>
            <p:spPr>
              <a:xfrm>
                <a:off x="2743200" y="1915881"/>
                <a:ext cx="16007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(</m:t>
                      </m:r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Rb</m:t>
                      </m:r>
                      <m:r>
                        <a:rPr lang="en-US" sz="2000" i="0">
                          <a:latin typeface="Cambria Math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Cs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915881"/>
                <a:ext cx="1600759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809105" y="1143000"/>
            <a:ext cx="672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F.T</a:t>
            </a:r>
            <a:r>
              <a:rPr lang="en-US" sz="3200" dirty="0"/>
              <a:t>.</a:t>
            </a:r>
          </a:p>
        </p:txBody>
      </p:sp>
      <p:pic>
        <p:nvPicPr>
          <p:cNvPr id="18" name="Picture 2" descr="C:\Users\Luyi Yang\Dropbox\research\talks\march meeting 2015\Picture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7020" r="83753" b="6234"/>
          <a:stretch/>
        </p:blipFill>
        <p:spPr bwMode="auto">
          <a:xfrm>
            <a:off x="6895531" y="2896738"/>
            <a:ext cx="1562669" cy="23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0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/>
              <a:t>About noise</a:t>
            </a:r>
            <a:endParaRPr lang="en-CA" sz="4400" dirty="0"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532B02-1A7E-13D5-FC52-522A1544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" y="1434337"/>
            <a:ext cx="4628167" cy="3081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4AC3C-7C60-B70A-9971-F88546025396}"/>
              </a:ext>
            </a:extLst>
          </p:cNvPr>
          <p:cNvSpPr txBox="1"/>
          <p:nvPr/>
        </p:nvSpPr>
        <p:spPr>
          <a:xfrm>
            <a:off x="6194738" y="1751527"/>
            <a:ext cx="2359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Black: </a:t>
            </a:r>
            <a:r>
              <a:rPr lang="en-US" sz="2400" dirty="0" err="1"/>
              <a:t>单次测量</a:t>
            </a:r>
            <a:endParaRPr lang="en-US" sz="2400" dirty="0"/>
          </a:p>
          <a:p>
            <a:r>
              <a:rPr lang="en-US" sz="2400" dirty="0"/>
              <a:t>Red</a:t>
            </a:r>
            <a:r>
              <a:rPr lang="zh-CN" altLang="en-US" sz="2400" dirty="0"/>
              <a:t>：</a:t>
            </a:r>
            <a:r>
              <a:rPr lang="en-US" altLang="zh-CN" sz="2400" dirty="0"/>
              <a:t>100</a:t>
            </a:r>
            <a:r>
              <a:rPr lang="zh-CN" altLang="en-US" sz="2400" dirty="0"/>
              <a:t>次平均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261AFB-FB3E-9292-FB2A-6989010F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20" y="3329544"/>
            <a:ext cx="863600" cy="393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8AE110-4962-178E-8C4E-D85E1013C21B}"/>
              </a:ext>
            </a:extLst>
          </p:cNvPr>
          <p:cNvSpPr txBox="1"/>
          <p:nvPr/>
        </p:nvSpPr>
        <p:spPr>
          <a:xfrm>
            <a:off x="5951594" y="2809378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N</a:t>
            </a:r>
            <a:r>
              <a:rPr lang="en-US" sz="2400" dirty="0" err="1"/>
              <a:t>次测量平均的噪声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4B809-6A90-FED1-21C7-6B832744C802}"/>
              </a:ext>
            </a:extLst>
          </p:cNvPr>
          <p:cNvSpPr txBox="1"/>
          <p:nvPr/>
        </p:nvSpPr>
        <p:spPr>
          <a:xfrm>
            <a:off x="856445" y="4515722"/>
            <a:ext cx="74311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effectLst/>
                <a:latin typeface="AdvPS9488"/>
              </a:rPr>
              <a:t>However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dvPS9488"/>
              </a:rPr>
              <a:t>Not all noise in experimental measurements is unwelcome. 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dvPS9488"/>
              </a:rPr>
              <a:t>Certain fundamental noise sources contain valuable information about the system itself.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7954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i="0" dirty="0">
                <a:solidFill>
                  <a:schemeClr val="bg1"/>
                </a:solidFill>
                <a:effectLst/>
              </a:rPr>
              <a:t>Fluctuation–dissipation theorem</a:t>
            </a:r>
            <a:endParaRPr lang="en-CA" sz="4400" dirty="0">
              <a:solidFill>
                <a:schemeClr val="bg1"/>
              </a:solidFill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32FF3-4706-7A92-A28A-C6BA1EEA64A6}"/>
              </a:ext>
            </a:extLst>
          </p:cNvPr>
          <p:cNvSpPr txBox="1"/>
          <p:nvPr/>
        </p:nvSpPr>
        <p:spPr>
          <a:xfrm>
            <a:off x="569890" y="1538354"/>
            <a:ext cx="8004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0" i="0" dirty="0">
                <a:solidFill>
                  <a:srgbClr val="202122"/>
                </a:solidFill>
                <a:effectLst/>
              </a:rPr>
              <a:t>When there is a process that dissipates energy, turning it into heat (e.g., friction), there is a reverse process related to </a:t>
            </a:r>
            <a:r>
              <a:rPr lang="en-CA" sz="2400" b="0" i="0" u="none" strike="noStrike" dirty="0">
                <a:effectLst/>
              </a:rPr>
              <a:t>thermal fluctuations</a:t>
            </a:r>
            <a:r>
              <a:rPr lang="en-CA" sz="2400" b="0" i="0" u="none" strike="noStrike" dirty="0">
                <a:solidFill>
                  <a:srgbClr val="3366CC"/>
                </a:solidFill>
                <a:effectLst/>
              </a:rPr>
              <a:t>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82BEB-0265-1D75-50FE-480B8F9443C9}"/>
              </a:ext>
            </a:extLst>
          </p:cNvPr>
          <p:cNvSpPr txBox="1"/>
          <p:nvPr/>
        </p:nvSpPr>
        <p:spPr>
          <a:xfrm>
            <a:off x="150112" y="3182747"/>
            <a:ext cx="4578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400" b="1" i="0" dirty="0">
                <a:solidFill>
                  <a:srgbClr val="000000"/>
                </a:solidFill>
                <a:effectLst/>
              </a:rPr>
              <a:t>Drag </a:t>
            </a:r>
            <a:r>
              <a:rPr lang="en-CA" sz="2400" i="0" dirty="0">
                <a:solidFill>
                  <a:srgbClr val="000000"/>
                </a:solidFill>
                <a:effectLst/>
              </a:rPr>
              <a:t>and</a:t>
            </a:r>
            <a:r>
              <a:rPr lang="en-CA" sz="2400" b="1" i="0" dirty="0">
                <a:solidFill>
                  <a:srgbClr val="000000"/>
                </a:solidFill>
                <a:effectLst/>
              </a:rPr>
              <a:t> Brownian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142ED-CCE9-D345-11DF-61742BF4D3B9}"/>
              </a:ext>
            </a:extLst>
          </p:cNvPr>
          <p:cNvSpPr txBox="1"/>
          <p:nvPr/>
        </p:nvSpPr>
        <p:spPr>
          <a:xfrm>
            <a:off x="4741928" y="3182746"/>
            <a:ext cx="4402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i="0" dirty="0">
                <a:solidFill>
                  <a:srgbClr val="000000"/>
                </a:solidFill>
                <a:effectLst/>
              </a:rPr>
              <a:t>Resistance </a:t>
            </a:r>
            <a:r>
              <a:rPr lang="en-CA" sz="2400" i="0" dirty="0">
                <a:solidFill>
                  <a:srgbClr val="000000"/>
                </a:solidFill>
                <a:effectLst/>
              </a:rPr>
              <a:t>and</a:t>
            </a:r>
            <a:r>
              <a:rPr lang="en-CA" sz="2400" b="1" i="0" dirty="0">
                <a:solidFill>
                  <a:srgbClr val="000000"/>
                </a:solidFill>
                <a:effectLst/>
              </a:rPr>
              <a:t> Johnson noise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075F7-C9B4-F75D-CEC4-D293A128D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2" y="4000500"/>
            <a:ext cx="4332890" cy="221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BB5C9-7E9B-50AE-919C-A3EA5BC78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55" y="3904762"/>
            <a:ext cx="2457679" cy="2187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DC159-31F0-4A6E-8BF3-BC2D0F14A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834" y="3904762"/>
            <a:ext cx="1715918" cy="22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/>
                <a:latin typeface="ArialMT"/>
              </a:rPr>
              <a:t>“Noise spectroscopy”: a simple example </a:t>
            </a:r>
          </a:p>
          <a:p>
            <a:pPr algn="ctr"/>
            <a:r>
              <a:rPr lang="en-CA" sz="2800" dirty="0">
                <a:effectLst/>
                <a:latin typeface="ArialMT"/>
              </a:rPr>
              <a:t>Simple mechanical system: Cantilever (diving board) </a:t>
            </a:r>
            <a:endParaRPr lang="en-CA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F758D-DA18-D2F0-F3AF-261754ED7277}"/>
              </a:ext>
            </a:extLst>
          </p:cNvPr>
          <p:cNvSpPr txBox="1"/>
          <p:nvPr/>
        </p:nvSpPr>
        <p:spPr>
          <a:xfrm>
            <a:off x="305873" y="1885561"/>
            <a:ext cx="4578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resonant frequency (</a:t>
            </a:r>
            <a:r>
              <a:rPr lang="el-GR" sz="2000" dirty="0">
                <a:effectLst/>
                <a:latin typeface="SymbolMT"/>
              </a:rPr>
              <a:t>ω</a:t>
            </a:r>
            <a:r>
              <a:rPr lang="el-GR" sz="2000" baseline="-25000" dirty="0">
                <a:effectLst/>
                <a:latin typeface="ArialMT"/>
              </a:rPr>
              <a:t>0</a:t>
            </a:r>
            <a:r>
              <a:rPr lang="el-GR" sz="2000" dirty="0">
                <a:effectLst/>
                <a:latin typeface="ArialMT"/>
              </a:rPr>
              <a:t>)? </a:t>
            </a:r>
            <a:endParaRPr lang="en-US" sz="2000" dirty="0"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ringdown time (Q)? </a:t>
            </a:r>
            <a:endParaRPr lang="en-CA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ABE8-1D3C-AF40-BAA7-CE8CCE71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400" y="1729485"/>
            <a:ext cx="4266127" cy="1129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D1C88A-1858-D221-4E66-CD1E78D63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726" y="3429000"/>
            <a:ext cx="4793559" cy="2368828"/>
          </a:xfrm>
          <a:prstGeom prst="rect">
            <a:avLst/>
          </a:prstGeom>
        </p:spPr>
      </p:pic>
      <p:pic>
        <p:nvPicPr>
          <p:cNvPr id="1030" name="Picture 6" descr="8 ft Techni Beam Diving Board Only W - Pool Supplies Canada">
            <a:extLst>
              <a:ext uri="{FF2B5EF4-FFF2-40B4-BE49-F238E27FC236}">
                <a16:creationId xmlns:a16="http://schemas.microsoft.com/office/drawing/2014/main" id="{EDF0377D-ACB0-B61B-BEC4-45731010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2" b="26192"/>
          <a:stretch/>
        </p:blipFill>
        <p:spPr bwMode="auto">
          <a:xfrm>
            <a:off x="83715" y="4264554"/>
            <a:ext cx="4183011" cy="14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852B67F5-4CE0-8039-7628-887CD2899347}"/>
              </a:ext>
            </a:extLst>
          </p:cNvPr>
          <p:cNvSpPr/>
          <p:nvPr/>
        </p:nvSpPr>
        <p:spPr>
          <a:xfrm>
            <a:off x="3116687" y="3876542"/>
            <a:ext cx="489398" cy="12896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/>
                <a:latin typeface="ArialMT"/>
              </a:rPr>
              <a:t>“Noise spectroscopy”: a simple example </a:t>
            </a:r>
          </a:p>
          <a:p>
            <a:pPr algn="ctr"/>
            <a:r>
              <a:rPr lang="en-CA" sz="2800" dirty="0">
                <a:effectLst/>
                <a:latin typeface="ArialMT"/>
              </a:rPr>
              <a:t>Simple mechanical system: Cantilever (diving board) </a:t>
            </a:r>
            <a:endParaRPr lang="en-CA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F758D-DA18-D2F0-F3AF-261754ED7277}"/>
              </a:ext>
            </a:extLst>
          </p:cNvPr>
          <p:cNvSpPr txBox="1"/>
          <p:nvPr/>
        </p:nvSpPr>
        <p:spPr>
          <a:xfrm>
            <a:off x="305873" y="1885561"/>
            <a:ext cx="4578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resonant frequency (</a:t>
            </a:r>
            <a:r>
              <a:rPr lang="el-GR" sz="2000" dirty="0">
                <a:effectLst/>
                <a:latin typeface="SymbolMT"/>
              </a:rPr>
              <a:t>ω</a:t>
            </a:r>
            <a:r>
              <a:rPr lang="el-GR" sz="2000" baseline="-25000" dirty="0">
                <a:effectLst/>
                <a:latin typeface="ArialMT"/>
              </a:rPr>
              <a:t>0</a:t>
            </a:r>
            <a:r>
              <a:rPr lang="el-GR" sz="2000" dirty="0">
                <a:effectLst/>
                <a:latin typeface="ArialMT"/>
              </a:rPr>
              <a:t>)? </a:t>
            </a:r>
            <a:endParaRPr lang="en-US" sz="2000" dirty="0"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ringdown time (Q)? </a:t>
            </a:r>
            <a:endParaRPr lang="en-CA" sz="2000" dirty="0"/>
          </a:p>
        </p:txBody>
      </p:sp>
      <p:pic>
        <p:nvPicPr>
          <p:cNvPr id="1030" name="Picture 6" descr="8 ft Techni Beam Diving Board Only W - Pool Supplies Canada">
            <a:extLst>
              <a:ext uri="{FF2B5EF4-FFF2-40B4-BE49-F238E27FC236}">
                <a16:creationId xmlns:a16="http://schemas.microsoft.com/office/drawing/2014/main" id="{EDF0377D-ACB0-B61B-BEC4-45731010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2" b="26192"/>
          <a:stretch/>
        </p:blipFill>
        <p:spPr bwMode="auto">
          <a:xfrm>
            <a:off x="83715" y="4264554"/>
            <a:ext cx="4183011" cy="14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BA45CE-9173-3AED-03C6-13C16E46F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54" y="1351674"/>
            <a:ext cx="4626850" cy="1436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D184A-C897-B0A7-6AD6-5A3582716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601" y="3960254"/>
            <a:ext cx="4997003" cy="2018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F47EA-B91A-08C2-9799-EFE39FDC6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33" y="4264554"/>
            <a:ext cx="787400" cy="4762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E5DE20-C5C3-98D3-0BDD-A81717EFEF01}"/>
              </a:ext>
            </a:extLst>
          </p:cNvPr>
          <p:cNvCxnSpPr/>
          <p:nvPr/>
        </p:nvCxnSpPr>
        <p:spPr>
          <a:xfrm>
            <a:off x="3786389" y="4766562"/>
            <a:ext cx="0" cy="42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E68A93-51D5-FACA-B69D-91F1816CCA24}"/>
              </a:ext>
            </a:extLst>
          </p:cNvPr>
          <p:cNvCxnSpPr>
            <a:cxnSpLocks/>
          </p:cNvCxnSpPr>
          <p:nvPr/>
        </p:nvCxnSpPr>
        <p:spPr>
          <a:xfrm flipV="1">
            <a:off x="3797120" y="5291070"/>
            <a:ext cx="0" cy="53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05264-FF3D-0E41-AF85-64F0FBB6E706}"/>
              </a:ext>
            </a:extLst>
          </p:cNvPr>
          <p:cNvSpPr/>
          <p:nvPr/>
        </p:nvSpPr>
        <p:spPr>
          <a:xfrm>
            <a:off x="0" y="0"/>
            <a:ext cx="9144000" cy="1311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ffectLst/>
                <a:latin typeface="ArialMT"/>
              </a:rPr>
              <a:t>“Noise spectroscopy”: a simple example </a:t>
            </a:r>
          </a:p>
          <a:p>
            <a:pPr algn="ctr"/>
            <a:r>
              <a:rPr lang="en-CA" sz="2800" dirty="0">
                <a:effectLst/>
                <a:latin typeface="ArialMT"/>
              </a:rPr>
              <a:t>Simple mechanical system: Cantilever (diving board) </a:t>
            </a:r>
            <a:endParaRPr lang="en-CA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F758D-DA18-D2F0-F3AF-261754ED7277}"/>
              </a:ext>
            </a:extLst>
          </p:cNvPr>
          <p:cNvSpPr txBox="1"/>
          <p:nvPr/>
        </p:nvSpPr>
        <p:spPr>
          <a:xfrm>
            <a:off x="305873" y="1885561"/>
            <a:ext cx="4578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resonant frequency (</a:t>
            </a:r>
            <a:r>
              <a:rPr lang="el-GR" sz="2000" dirty="0">
                <a:effectLst/>
                <a:latin typeface="SymbolMT"/>
              </a:rPr>
              <a:t>ω</a:t>
            </a:r>
            <a:r>
              <a:rPr lang="el-GR" sz="2000" baseline="-25000" dirty="0">
                <a:effectLst/>
                <a:latin typeface="ArialMT"/>
              </a:rPr>
              <a:t>0</a:t>
            </a:r>
            <a:r>
              <a:rPr lang="el-GR" sz="2000" dirty="0">
                <a:effectLst/>
                <a:latin typeface="ArialMT"/>
              </a:rPr>
              <a:t>)? </a:t>
            </a:r>
            <a:endParaRPr lang="en-US" sz="2000" dirty="0"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ffectLst/>
                <a:latin typeface="ArialMT"/>
              </a:rPr>
              <a:t>What’s ringdown time (Q)? </a:t>
            </a:r>
            <a:endParaRPr lang="en-CA" sz="2000" dirty="0"/>
          </a:p>
        </p:txBody>
      </p:sp>
      <p:pic>
        <p:nvPicPr>
          <p:cNvPr id="1030" name="Picture 6" descr="8 ft Techni Beam Diving Board Only W - Pool Supplies Canada">
            <a:extLst>
              <a:ext uri="{FF2B5EF4-FFF2-40B4-BE49-F238E27FC236}">
                <a16:creationId xmlns:a16="http://schemas.microsoft.com/office/drawing/2014/main" id="{EDF0377D-ACB0-B61B-BEC4-45731010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2" b="26192"/>
          <a:stretch/>
        </p:blipFill>
        <p:spPr bwMode="auto">
          <a:xfrm>
            <a:off x="83715" y="4264554"/>
            <a:ext cx="4183011" cy="14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F47EA-B91A-08C2-9799-EFE39FDC6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33" y="4264554"/>
            <a:ext cx="787400" cy="4762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E5DE20-C5C3-98D3-0BDD-A81717EFEF01}"/>
              </a:ext>
            </a:extLst>
          </p:cNvPr>
          <p:cNvCxnSpPr/>
          <p:nvPr/>
        </p:nvCxnSpPr>
        <p:spPr>
          <a:xfrm>
            <a:off x="3786389" y="4766562"/>
            <a:ext cx="0" cy="42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E68A93-51D5-FACA-B69D-91F1816CCA24}"/>
              </a:ext>
            </a:extLst>
          </p:cNvPr>
          <p:cNvCxnSpPr>
            <a:cxnSpLocks/>
          </p:cNvCxnSpPr>
          <p:nvPr/>
        </p:nvCxnSpPr>
        <p:spPr>
          <a:xfrm flipV="1">
            <a:off x="3797120" y="5291070"/>
            <a:ext cx="0" cy="53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9F74468-1917-8EDA-D171-B2ABC61D4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194" y="3486490"/>
            <a:ext cx="4684806" cy="33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84A10-0A48-9271-1940-4A26C4D58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5" y="2887406"/>
            <a:ext cx="7772400" cy="687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4760D-544A-65D4-73AD-B5C6C2D51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754" y="1351674"/>
            <a:ext cx="4626850" cy="14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26305</TotalTime>
  <Words>1496</Words>
  <Application>Microsoft Macintosh PowerPoint</Application>
  <PresentationFormat>On-screen Show (4:3)</PresentationFormat>
  <Paragraphs>251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AdvPS9488</vt:lpstr>
      <vt:lpstr>ArialMT</vt:lpstr>
      <vt:lpstr>等线</vt:lpstr>
      <vt:lpstr>Microsoft YaHei</vt:lpstr>
      <vt:lpstr>SymbolMT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“聆听”半导体中的电子自旋噪声  “Listening” to the spin noise of electrons in semiconductors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Inhomogeneous and homogeneous linewidths of self-assembled QDs</vt:lpstr>
      <vt:lpstr>Spin noise in InGaAs quantum dots with a single probe</vt:lpstr>
      <vt:lpstr>2-color spin noise spectroscopy</vt:lpstr>
      <vt:lpstr>2-color spin noise setup</vt:lpstr>
      <vt:lpstr>2-color SNS measurements</vt:lpstr>
      <vt:lpstr>2-color spin noise correlator</vt:lpstr>
      <vt:lpstr>Laser intensity dependence</vt:lpstr>
      <vt:lpstr>Temperature dependence</vt:lpstr>
      <vt:lpstr>Control experiment on bulk n-GaAs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Luyi Yang</dc:creator>
  <cp:lastModifiedBy>Luyi Yang</cp:lastModifiedBy>
  <cp:revision>428</cp:revision>
  <dcterms:created xsi:type="dcterms:W3CDTF">2019-12-18T00:53:44Z</dcterms:created>
  <dcterms:modified xsi:type="dcterms:W3CDTF">2023-07-20T12:25:01Z</dcterms:modified>
</cp:coreProperties>
</file>