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372" r:id="rId4"/>
    <p:sldId id="370" r:id="rId5"/>
    <p:sldId id="371" r:id="rId6"/>
    <p:sldId id="373" r:id="rId7"/>
    <p:sldId id="37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5" autoAdjust="0"/>
    <p:restoredTop sz="81457" autoAdjust="0"/>
  </p:normalViewPr>
  <p:slideViewPr>
    <p:cSldViewPr snapToGrid="0">
      <p:cViewPr varScale="1">
        <p:scale>
          <a:sx n="79" d="100"/>
          <a:sy n="79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2A7DC-5EB4-46F4-B3D5-94A4AAEF71A4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514E8-F336-485E-BC67-ECD719899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6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TW" dirty="0">
                <a:sym typeface="Wingdings" panose="05000000000000000000" pitchFamily="2" charset="2"/>
              </a:rPr>
              <a:t>Fluctuation dissipation theorem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E6F6-6EC0-462B-892F-C580A8BD2B1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01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TW" sz="1200" b="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“Quadratically Phase Coupled”</a:t>
            </a:r>
            <a:r>
              <a:rPr lang="zh-TW" altLang="en-US" sz="1200" b="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200" b="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signals</a:t>
            </a:r>
            <a:r>
              <a:rPr lang="en-GB" altLang="zh-TW" sz="1200" b="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 ~ nonlinear optics</a:t>
            </a:r>
            <a:endParaRPr lang="en-US" altLang="zh-TW" sz="1200" b="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However, if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f1+f2!=f3, or the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three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components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are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not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coherent, the correlator is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Reflects the information of the relation of different frequency components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9EFBF-E564-4DC9-820A-586C4017505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8151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“parametric” methods: construct a model out of thin air and fit the process to the coefficients</a:t>
            </a:r>
          </a:p>
          <a:p>
            <a:endParaRPr lang="en-US" altLang="zh-TW" dirty="0"/>
          </a:p>
          <a:p>
            <a:r>
              <a:rPr lang="en-US" altLang="zh-TW" dirty="0"/>
              <a:t>Range of correlation:</a:t>
            </a:r>
          </a:p>
          <a:p>
            <a:r>
              <a:rPr lang="en-US" altLang="zh-TW" dirty="0"/>
              <a:t>MA:</a:t>
            </a:r>
            <a:r>
              <a:rPr lang="zh-TW" altLang="en-US" dirty="0"/>
              <a:t> </a:t>
            </a:r>
            <a:r>
              <a:rPr lang="en-US" altLang="zh-TW" dirty="0"/>
              <a:t>finite</a:t>
            </a:r>
          </a:p>
          <a:p>
            <a:r>
              <a:rPr lang="en-US" altLang="zh-TW" dirty="0"/>
              <a:t>AR: infinite!!!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514E8-F336-485E-BC67-ECD7198994E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909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All physics would be encoded in the coefficients</a:t>
            </a:r>
          </a:p>
          <a:p>
            <a:r>
              <a:rPr lang="en-US" altLang="zh-TW" dirty="0"/>
              <a:t>How to interpret them??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514E8-F336-485E-BC67-ECD7198994E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02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5E9946-ECF7-5FE5-CDF2-445EF7A37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75D76D2-D4CF-0E9F-CC31-78FCE2870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BD07C1-EF38-DF99-94CD-B8E1AF3E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D933D5-CA8D-334F-477D-45EB711E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FE8729-7E45-7596-794C-4688557A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004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3D08C4-1359-3B0F-C2F1-79C00617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9E6F9E9-1A0B-DBA2-AD81-7CD3E2733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795613-3E07-FF0A-2E7C-BF7A228D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4A4C5E-44E6-FAA9-3B39-3A2506F4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BFCBB1-1C80-3719-313E-CAB6B7BA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66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8CDB4FA-451C-905B-42F6-ABAC6A903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D040DA5-CB66-D1E7-F304-579FA3239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20A615-A8EC-9033-9229-BA7C7544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194C55-F22D-B5E5-3A79-AD9987DC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732542-6660-80C5-3FC2-48DBCD57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42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6439CE-20E8-D95D-69C5-9393C602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D3C56-D60B-7D7F-76F8-0A844D447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B87671-3C70-7777-F402-453901B7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761D2F-CD71-71CE-5150-3C22FF4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DDEC09-3EEB-C679-05FD-0F5928A9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31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E685F4-DF32-EFDE-C4DE-69FB59008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10F88E-217E-278A-33A5-356066108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05C2FD-6E27-CE0C-796E-9682B90B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C4EDF1-B35A-BB19-3EB1-6AE4AB8F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159401-53DA-7CA6-D1B8-16C32AB3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66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ABA939-6180-DAD0-E14C-822A3A87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7A393D-69F3-5CAF-F283-73EBCC87B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D3EAE85-3B84-0019-F07C-EE8872E9E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12D3DC7-74E7-C536-6BF1-F91D0224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FB12A6-E2EF-C495-5D94-96DF92D8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2B5BB2-E76B-1A62-85BA-0300B336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5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CB5C5C-4691-D614-1078-9421FCE0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874BDDA-330D-4882-17BC-FC6C44E9F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95C914D-27CD-9ED6-D47F-561E59DDB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0DDBC7E-E8BE-15FC-9D2A-E0D30F84D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C07B5AD-AD39-6815-8E25-232EFEDAF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05A487C-AEE0-CE73-06E8-1CB1EE29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E028F32-A156-7E9C-6259-CC5EEEF0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6384357-BDDC-E2B4-BF99-9F094906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37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E6FC15-F55F-6174-68E7-918F0B39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146AAB2-03C9-65DF-D013-5FD49593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FE9F8AA-2105-91A3-2DCB-F9383574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AE9CE8E-E0BB-5A05-2A62-51818AE0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39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DAB1A06-0F8F-3068-046F-6388F8D8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440A4DB-B367-A23D-C802-0C76887B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2E6E253-0DF9-371E-AA20-F80A48744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39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F326B1-5A44-F474-368F-AC6A6B09E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55CC5D-A2A4-ECE0-4244-B2AD32021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F3D3714-C20E-4EB5-B349-D86A909C4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73E6C79-3691-B14D-DEA2-FC2A9BC7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0F03FB-27FB-0FD1-AD1C-0258F78D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1248DF-CB42-6CEB-C045-9AEECB4A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99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6D7604-7FAF-737E-1377-6D3B39BF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0106A1F-DDBD-DB29-CF85-3E379D12C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2D2052F-14B8-E470-B5A5-2103EDAB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877237-3852-F6DD-BB79-FB04C776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A41FAC1-617D-A9C9-0333-A65B41AA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E84AE62-529B-1A25-0571-B685B322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18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4A84962-3595-184E-3A98-D428E57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D43D6A-C0CE-25F3-6840-D77B84870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365B60-5BB8-AE33-33F1-A0C040434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F380-4F77-44C7-8BEE-FFCA1379E7D2}" type="datetimeFigureOut">
              <a:rPr lang="zh-TW" altLang="en-US" smtClean="0"/>
              <a:t>2023/8/3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6CC936-F2B2-9EFD-A4C4-4E92DE036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96A006-4239-A057-0396-0D48BC21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08F1-B5FA-45E1-93DA-0E5512E36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13.png"/><Relationship Id="rId10" Type="http://schemas.openxmlformats.org/officeDocument/2006/relationships/image" Target="../media/image43.png"/><Relationship Id="rId4" Type="http://schemas.openxmlformats.org/officeDocument/2006/relationships/image" Target="../media/image1.emf"/><Relationship Id="rId9" Type="http://schemas.openxmlformats.org/officeDocument/2006/relationships/image" Target="../media/image42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808DE8EB-24A7-5B33-ED63-ADFA4C3F5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噪声谱 第二阶段</a:t>
            </a:r>
            <a:endParaRPr lang="zh-TW" altLang="en-US" dirty="0"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id="{83D209EE-404F-D2B0-F4AB-6D79A12D3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dirty="0">
                <a:ea typeface="SimSun" panose="02010600030101010101" pitchFamily="2" charset="-122"/>
                <a:cs typeface="Times New Roman" panose="02020603050405020304" pitchFamily="18" charset="0"/>
              </a:rPr>
              <a:t>3. Aug, 2023</a:t>
            </a:r>
          </a:p>
          <a:p>
            <a:r>
              <a:rPr lang="zh-TW" altLang="en-US">
                <a:ea typeface="SimSun" panose="02010600030101010101" pitchFamily="2" charset="-122"/>
                <a:cs typeface="Times New Roman" panose="02020603050405020304" pitchFamily="18" charset="0"/>
              </a:rPr>
              <a:t>吴致颉</a:t>
            </a:r>
            <a:endParaRPr lang="zh-TW" altLang="en-US" dirty="0"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5D4A414E-0C0D-9283-264D-4C76C6C3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95F88F-3047-442A-A8D5-03F05B0A6E60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871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6AB7E70F-B9B5-4FD4-FAAD-E9AF59224041}"/>
                  </a:ext>
                </a:extLst>
              </p:cNvPr>
              <p:cNvSpPr txBox="1"/>
              <p:nvPr/>
            </p:nvSpPr>
            <p:spPr>
              <a:xfrm flipH="1">
                <a:off x="-11619" y="1134813"/>
                <a:ext cx="4704428" cy="1061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altLang="zh-TW" sz="2400" b="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6AB7E70F-B9B5-4FD4-FAAD-E9AF59224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11619" y="1134813"/>
                <a:ext cx="4704428" cy="1061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投影片編號版面配置區 28">
            <a:extLst>
              <a:ext uri="{FF2B5EF4-FFF2-40B4-BE49-F238E27FC236}">
                <a16:creationId xmlns:a16="http://schemas.microsoft.com/office/drawing/2014/main" id="{C03E03C2-715E-E9AB-9F76-27E8E343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5223-AFD3-4AD2-ABAE-6A9FDD8BE141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CC489D0-5656-4899-A5AA-6A480DFD4668}"/>
              </a:ext>
            </a:extLst>
          </p:cNvPr>
          <p:cNvSpPr txBox="1"/>
          <p:nvPr/>
        </p:nvSpPr>
        <p:spPr>
          <a:xfrm flipH="1">
            <a:off x="363190" y="431684"/>
            <a:ext cx="3954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Temporal Response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B606A7FE-CBF7-7675-E2EA-F37A165146CE}"/>
                  </a:ext>
                </a:extLst>
              </p:cNvPr>
              <p:cNvSpPr txBox="1"/>
              <p:nvPr/>
            </p:nvSpPr>
            <p:spPr>
              <a:xfrm flipH="1">
                <a:off x="7000248" y="1403733"/>
                <a:ext cx="46634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altLang="zh-TW" sz="2800" b="0" i="1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B606A7FE-CBF7-7675-E2EA-F37A16514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00248" y="1403733"/>
                <a:ext cx="466343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字方塊 17">
            <a:extLst>
              <a:ext uri="{FF2B5EF4-FFF2-40B4-BE49-F238E27FC236}">
                <a16:creationId xmlns:a16="http://schemas.microsoft.com/office/drawing/2014/main" id="{14D4CE98-BEE1-8BC5-5EF6-6BAA36BD8206}"/>
              </a:ext>
            </a:extLst>
          </p:cNvPr>
          <p:cNvSpPr txBox="1"/>
          <p:nvPr/>
        </p:nvSpPr>
        <p:spPr>
          <a:xfrm flipH="1">
            <a:off x="8012307" y="431684"/>
            <a:ext cx="246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Correlation</a:t>
            </a:r>
            <a:r>
              <a:rPr lang="zh-TW" altLang="en-US" sz="3200" dirty="0"/>
              <a:t> </a:t>
            </a: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A1CC4A38-E796-B4A6-CDC0-748E8D85108C}"/>
              </a:ext>
            </a:extLst>
          </p:cNvPr>
          <p:cNvCxnSpPr>
            <a:cxnSpLocks/>
          </p:cNvCxnSpPr>
          <p:nvPr/>
        </p:nvCxnSpPr>
        <p:spPr>
          <a:xfrm>
            <a:off x="6126480" y="1403733"/>
            <a:ext cx="0" cy="520026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橢圓 22">
            <a:extLst>
              <a:ext uri="{FF2B5EF4-FFF2-40B4-BE49-F238E27FC236}">
                <a16:creationId xmlns:a16="http://schemas.microsoft.com/office/drawing/2014/main" id="{CBFA391A-AAC1-7EC2-19F6-AADAA49F5FF9}"/>
              </a:ext>
            </a:extLst>
          </p:cNvPr>
          <p:cNvSpPr/>
          <p:nvPr/>
        </p:nvSpPr>
        <p:spPr>
          <a:xfrm>
            <a:off x="10083803" y="4216072"/>
            <a:ext cx="1498593" cy="5887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710124EF-FEE2-9E2E-EB79-60568AD4CF5A}"/>
              </a:ext>
            </a:extLst>
          </p:cNvPr>
          <p:cNvGrpSpPr/>
          <p:nvPr/>
        </p:nvGrpSpPr>
        <p:grpSpPr>
          <a:xfrm>
            <a:off x="199590" y="1999630"/>
            <a:ext cx="12133486" cy="1430392"/>
            <a:chOff x="199590" y="1999630"/>
            <a:chExt cx="12133486" cy="14303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>
                  <a:extLst>
                    <a:ext uri="{FF2B5EF4-FFF2-40B4-BE49-F238E27FC236}">
                      <a16:creationId xmlns:a16="http://schemas.microsoft.com/office/drawing/2014/main" id="{16F3AF83-31FC-A10E-2223-E0CE306C5247}"/>
                    </a:ext>
                  </a:extLst>
                </p:cNvPr>
                <p:cNvSpPr txBox="1"/>
                <p:nvPr/>
              </p:nvSpPr>
              <p:spPr>
                <a:xfrm flipH="1">
                  <a:off x="199590" y="1999630"/>
                  <a:ext cx="5719427" cy="1430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sup>
                            </m:sSup>
                            <m:d>
                              <m:d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TW" sz="2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oMath>
                    </m:oMathPara>
                  </a14:m>
                  <a:endParaRPr lang="en-US" altLang="zh-TW" sz="24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+…</m:t>
                        </m:r>
                      </m:oMath>
                    </m:oMathPara>
                  </a14:m>
                  <a:endParaRPr lang="en-US" altLang="zh-TW" sz="2400" b="0" dirty="0"/>
                </a:p>
              </p:txBody>
            </p:sp>
          </mc:Choice>
          <mc:Fallback xmlns="">
            <p:sp>
              <p:nvSpPr>
                <p:cNvPr id="3" name="文字方塊 2">
                  <a:extLst>
                    <a:ext uri="{FF2B5EF4-FFF2-40B4-BE49-F238E27FC236}">
                      <a16:creationId xmlns:a16="http://schemas.microsoft.com/office/drawing/2014/main" id="{16F3AF83-31FC-A10E-2223-E0CE306C52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99590" y="1999630"/>
                  <a:ext cx="5719427" cy="1430392"/>
                </a:xfrm>
                <a:prstGeom prst="rect">
                  <a:avLst/>
                </a:prstGeom>
                <a:blipFill>
                  <a:blip r:embed="rId5"/>
                  <a:stretch>
                    <a:fillRect l="-10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字方塊 24">
                  <a:extLst>
                    <a:ext uri="{FF2B5EF4-FFF2-40B4-BE49-F238E27FC236}">
                      <a16:creationId xmlns:a16="http://schemas.microsoft.com/office/drawing/2014/main" id="{40933B6F-D93B-92C2-CB2A-2F00FB99F81F}"/>
                    </a:ext>
                  </a:extLst>
                </p:cNvPr>
                <p:cNvSpPr txBox="1"/>
                <p:nvPr/>
              </p:nvSpPr>
              <p:spPr>
                <a:xfrm flipH="1">
                  <a:off x="6161220" y="2268550"/>
                  <a:ext cx="6171856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28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b="0" i="1" dirty="0" smtClean="0">
                                            <a:latin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altLang="zh-TW" sz="28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28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b="0" i="1" dirty="0" smtClean="0">
                                            <a:latin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altLang="zh-TW" sz="2800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US" altLang="zh-TW" sz="2800" b="0" i="1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altLang="zh-TW" sz="2800" b="0" dirty="0"/>
                </a:p>
              </p:txBody>
            </p:sp>
          </mc:Choice>
          <mc:Fallback xmlns="">
            <p:sp>
              <p:nvSpPr>
                <p:cNvPr id="25" name="文字方塊 24">
                  <a:extLst>
                    <a:ext uri="{FF2B5EF4-FFF2-40B4-BE49-F238E27FC236}">
                      <a16:creationId xmlns:a16="http://schemas.microsoft.com/office/drawing/2014/main" id="{40933B6F-D93B-92C2-CB2A-2F00FB99F8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161220" y="2268550"/>
                  <a:ext cx="6171856" cy="9541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55202408-0010-2F33-9E09-C142C820A44F}"/>
              </a:ext>
            </a:extLst>
          </p:cNvPr>
          <p:cNvGrpSpPr/>
          <p:nvPr/>
        </p:nvGrpSpPr>
        <p:grpSpPr>
          <a:xfrm>
            <a:off x="1068174" y="4948100"/>
            <a:ext cx="11175225" cy="1375056"/>
            <a:chOff x="1068174" y="4948100"/>
            <a:chExt cx="11175225" cy="13750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文字方塊 36">
                  <a:extLst>
                    <a:ext uri="{FF2B5EF4-FFF2-40B4-BE49-F238E27FC236}">
                      <a16:creationId xmlns:a16="http://schemas.microsoft.com/office/drawing/2014/main" id="{7B36FB28-6694-9979-8977-5DCA0DC8C760}"/>
                    </a:ext>
                  </a:extLst>
                </p:cNvPr>
                <p:cNvSpPr txBox="1"/>
                <p:nvPr/>
              </p:nvSpPr>
              <p:spPr>
                <a:xfrm flipH="1">
                  <a:off x="6096000" y="4948100"/>
                  <a:ext cx="6147399" cy="1375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F</m:t>
                        </m:r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T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d>
                          </m:e>
                        </m:d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sSup>
                          <m:sSupPr>
                            <m:ctrlPr>
                              <a:rPr lang="en-US" altLang="zh-TW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altLang="zh-TW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sz="2800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altLang="zh-TW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altLang="zh-TW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altLang="zh-TW" sz="2800" b="0" i="1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altLang="zh-TW" sz="2800" b="0" dirty="0"/>
                </a:p>
              </p:txBody>
            </p:sp>
          </mc:Choice>
          <mc:Fallback xmlns="">
            <p:sp>
              <p:nvSpPr>
                <p:cNvPr id="37" name="文字方塊 36">
                  <a:extLst>
                    <a:ext uri="{FF2B5EF4-FFF2-40B4-BE49-F238E27FC236}">
                      <a16:creationId xmlns:a16="http://schemas.microsoft.com/office/drawing/2014/main" id="{7B36FB28-6694-9979-8977-5DCA0DC8C7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096000" y="4948100"/>
                  <a:ext cx="6147399" cy="137505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字方塊 33">
                  <a:extLst>
                    <a:ext uri="{FF2B5EF4-FFF2-40B4-BE49-F238E27FC236}">
                      <a16:creationId xmlns:a16="http://schemas.microsoft.com/office/drawing/2014/main" id="{55E94B0C-0932-FF1B-8399-6D2C39872155}"/>
                    </a:ext>
                  </a:extLst>
                </p:cNvPr>
                <p:cNvSpPr txBox="1"/>
                <p:nvPr/>
              </p:nvSpPr>
              <p:spPr>
                <a:xfrm flipH="1">
                  <a:off x="1068174" y="4987389"/>
                  <a:ext cx="3749054" cy="856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  <m:d>
                          <m:d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altLang="zh-TW" sz="2400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+…</m:t>
                        </m:r>
                      </m:oMath>
                    </m:oMathPara>
                  </a14:m>
                  <a:endParaRPr lang="en-US" altLang="zh-TW" sz="2400" b="0" dirty="0"/>
                </a:p>
              </p:txBody>
            </p:sp>
          </mc:Choice>
          <mc:Fallback xmlns="">
            <p:sp>
              <p:nvSpPr>
                <p:cNvPr id="34" name="文字方塊 33">
                  <a:extLst>
                    <a:ext uri="{FF2B5EF4-FFF2-40B4-BE49-F238E27FC236}">
                      <a16:creationId xmlns:a16="http://schemas.microsoft.com/office/drawing/2014/main" id="{55E94B0C-0932-FF1B-8399-6D2C398721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68174" y="4987389"/>
                  <a:ext cx="3749054" cy="856004"/>
                </a:xfrm>
                <a:prstGeom prst="rect">
                  <a:avLst/>
                </a:prstGeom>
                <a:blipFill>
                  <a:blip r:embed="rId8"/>
                  <a:stretch>
                    <a:fillRect l="-16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橢圓 35">
            <a:extLst>
              <a:ext uri="{FF2B5EF4-FFF2-40B4-BE49-F238E27FC236}">
                <a16:creationId xmlns:a16="http://schemas.microsoft.com/office/drawing/2014/main" id="{B5119D90-4126-F4DF-EC8F-D2EDCDE52DC5}"/>
              </a:ext>
            </a:extLst>
          </p:cNvPr>
          <p:cNvSpPr/>
          <p:nvPr/>
        </p:nvSpPr>
        <p:spPr>
          <a:xfrm>
            <a:off x="1243968" y="4143766"/>
            <a:ext cx="1153792" cy="77183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059DEBF-6B27-A6F6-F8AE-BB8AA774BDDC}"/>
              </a:ext>
            </a:extLst>
          </p:cNvPr>
          <p:cNvSpPr/>
          <p:nvPr/>
        </p:nvSpPr>
        <p:spPr>
          <a:xfrm>
            <a:off x="7364613" y="5374640"/>
            <a:ext cx="3948547" cy="575853"/>
          </a:xfrm>
          <a:prstGeom prst="rect">
            <a:avLst/>
          </a:prstGeom>
          <a:noFill/>
          <a:ln w="825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32061938-45F4-8856-E3CF-7A30EDC43B0E}"/>
              </a:ext>
            </a:extLst>
          </p:cNvPr>
          <p:cNvGrpSpPr/>
          <p:nvPr/>
        </p:nvGrpSpPr>
        <p:grpSpPr>
          <a:xfrm>
            <a:off x="-682179" y="3573248"/>
            <a:ext cx="13015254" cy="1213945"/>
            <a:chOff x="-682179" y="3573248"/>
            <a:chExt cx="13015254" cy="1213945"/>
          </a:xfrm>
        </p:grpSpPr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06EAFB81-93CB-A0F9-1F3E-12395618BC48}"/>
                </a:ext>
              </a:extLst>
            </p:cNvPr>
            <p:cNvGrpSpPr/>
            <p:nvPr/>
          </p:nvGrpSpPr>
          <p:grpSpPr>
            <a:xfrm>
              <a:off x="-682179" y="4243075"/>
              <a:ext cx="13015254" cy="544118"/>
              <a:chOff x="-682179" y="4243075"/>
              <a:chExt cx="13015254" cy="54411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文字方塊 11">
                    <a:extLst>
                      <a:ext uri="{FF2B5EF4-FFF2-40B4-BE49-F238E27FC236}">
                        <a16:creationId xmlns:a16="http://schemas.microsoft.com/office/drawing/2014/main" id="{EE24DBE7-78A8-4D89-9964-1CE8772D0A99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6161223" y="4263973"/>
                    <a:ext cx="617185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≡</m:t>
                          </m:r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T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d>
                                    <m:dPr>
                                      <m:ctrlPr>
                                        <a:rPr lang="en-US" altLang="zh-TW" sz="28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800" b="0" i="1" dirty="0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US" altLang="zh-TW" sz="2800" b="0" i="1" dirty="0">
                      <a:latin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" name="文字方塊 11">
                    <a:extLst>
                      <a:ext uri="{FF2B5EF4-FFF2-40B4-BE49-F238E27FC236}">
                        <a16:creationId xmlns:a16="http://schemas.microsoft.com/office/drawing/2014/main" id="{EE24DBE7-78A8-4D89-9964-1CE8772D0A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161223" y="4263973"/>
                    <a:ext cx="6171852" cy="52322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文字方塊 32">
                    <a:extLst>
                      <a:ext uri="{FF2B5EF4-FFF2-40B4-BE49-F238E27FC236}">
                        <a16:creationId xmlns:a16="http://schemas.microsoft.com/office/drawing/2014/main" id="{95C6DAA6-EF19-8A8A-D888-CA5506231225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-682179" y="4243075"/>
                    <a:ext cx="4704428" cy="4866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oMath>
                      </m:oMathPara>
                    </a14:m>
                    <a:endParaRPr lang="en-US" altLang="zh-TW" sz="2400" b="0" dirty="0"/>
                  </a:p>
                </p:txBody>
              </p:sp>
            </mc:Choice>
            <mc:Fallback xmlns="">
              <p:sp>
                <p:nvSpPr>
                  <p:cNvPr id="33" name="文字方塊 32">
                    <a:extLst>
                      <a:ext uri="{FF2B5EF4-FFF2-40B4-BE49-F238E27FC236}">
                        <a16:creationId xmlns:a16="http://schemas.microsoft.com/office/drawing/2014/main" id="{95C6DAA6-EF19-8A8A-D888-CA55062312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-682179" y="4243075"/>
                    <a:ext cx="4704428" cy="48667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BE5E7307-3441-718E-FA06-6B06979EC8D1}"/>
                </a:ext>
              </a:extLst>
            </p:cNvPr>
            <p:cNvSpPr txBox="1"/>
            <p:nvPr/>
          </p:nvSpPr>
          <p:spPr>
            <a:xfrm flipH="1">
              <a:off x="658949" y="3573248"/>
              <a:ext cx="33632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dirty="0"/>
                <a:t>Spectral Response</a:t>
              </a:r>
              <a:endParaRPr lang="zh-TW" altLang="en-US" sz="3200" dirty="0"/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FFB33D70-4077-C837-575E-75F20DAEE4F8}"/>
                </a:ext>
              </a:extLst>
            </p:cNvPr>
            <p:cNvSpPr txBox="1"/>
            <p:nvPr/>
          </p:nvSpPr>
          <p:spPr>
            <a:xfrm flipH="1">
              <a:off x="7750961" y="3573248"/>
              <a:ext cx="29923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dirty="0"/>
                <a:t>Spectrum</a:t>
              </a:r>
              <a:endParaRPr lang="zh-TW" altLang="en-US" sz="3200" dirty="0"/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C40DFE2E-8B88-628A-E9B4-A2D0C64C91B7}"/>
              </a:ext>
            </a:extLst>
          </p:cNvPr>
          <p:cNvSpPr txBox="1"/>
          <p:nvPr/>
        </p:nvSpPr>
        <p:spPr>
          <a:xfrm flipH="1">
            <a:off x="9169699" y="5878803"/>
            <a:ext cx="299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>
                <a:solidFill>
                  <a:srgbClr val="7030A0"/>
                </a:solidFill>
              </a:rPr>
              <a:t>(</a:t>
            </a:r>
            <a:r>
              <a:rPr lang="en-US" altLang="zh-TW" sz="3200" dirty="0" err="1">
                <a:solidFill>
                  <a:srgbClr val="7030A0"/>
                </a:solidFill>
              </a:rPr>
              <a:t>bispectrum</a:t>
            </a:r>
            <a:r>
              <a:rPr lang="en-US" altLang="zh-TW" sz="3200" dirty="0">
                <a:solidFill>
                  <a:srgbClr val="7030A0"/>
                </a:solidFill>
              </a:rPr>
              <a:t>)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DCC0152B-7C2F-28A1-7810-BF3EE83017BC}"/>
              </a:ext>
            </a:extLst>
          </p:cNvPr>
          <p:cNvSpPr/>
          <p:nvPr/>
        </p:nvSpPr>
        <p:spPr>
          <a:xfrm>
            <a:off x="5655867" y="474064"/>
            <a:ext cx="1018573" cy="67529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5876C1D0-91DD-E985-B577-2BFA8D2716F4}"/>
                  </a:ext>
                </a:extLst>
              </p:cNvPr>
              <p:cNvSpPr txBox="1"/>
              <p:nvPr/>
            </p:nvSpPr>
            <p:spPr>
              <a:xfrm flipH="1">
                <a:off x="6844341" y="549950"/>
                <a:ext cx="998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altLang="zh-TW" sz="2400" b="0" dirty="0"/>
              </a:p>
            </p:txBody>
          </p:sp>
        </mc:Choice>
        <mc:Fallback xmlns=""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5876C1D0-91DD-E985-B577-2BFA8D271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44341" y="549950"/>
                <a:ext cx="998064" cy="461665"/>
              </a:xfrm>
              <a:prstGeom prst="rect">
                <a:avLst/>
              </a:prstGeom>
              <a:blipFill>
                <a:blip r:embed="rId11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94153197-045F-66BF-248C-FF7FAA63F84A}"/>
                  </a:ext>
                </a:extLst>
              </p:cNvPr>
              <p:cNvSpPr txBox="1"/>
              <p:nvPr/>
            </p:nvSpPr>
            <p:spPr>
              <a:xfrm flipH="1">
                <a:off x="4572852" y="560110"/>
                <a:ext cx="998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altLang="zh-TW" sz="2400" b="0" dirty="0"/>
              </a:p>
            </p:txBody>
          </p:sp>
        </mc:Choice>
        <mc:Fallback xmlns=""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94153197-045F-66BF-248C-FF7FAA63F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72852" y="560110"/>
                <a:ext cx="99806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C35C7445-A427-32F2-2060-891511E0BEAE}"/>
                  </a:ext>
                </a:extLst>
              </p:cNvPr>
              <p:cNvSpPr txBox="1"/>
              <p:nvPr/>
            </p:nvSpPr>
            <p:spPr>
              <a:xfrm flipH="1">
                <a:off x="5671367" y="594835"/>
                <a:ext cx="998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altLang="zh-TW" sz="2400" b="0" dirty="0"/>
              </a:p>
            </p:txBody>
          </p:sp>
        </mc:Choice>
        <mc:Fallback xmlns="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C35C7445-A427-32F2-2060-891511E0B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671367" y="594835"/>
                <a:ext cx="998064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6AB1AC14-5DCF-E7AC-AAA3-9D76BE75BAC0}"/>
              </a:ext>
            </a:extLst>
          </p:cNvPr>
          <p:cNvCxnSpPr>
            <a:cxnSpLocks/>
          </p:cNvCxnSpPr>
          <p:nvPr/>
        </p:nvCxnSpPr>
        <p:spPr>
          <a:xfrm>
            <a:off x="5344160" y="801549"/>
            <a:ext cx="266247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8209969C-176C-E72E-B441-0341BBEEA0A5}"/>
              </a:ext>
            </a:extLst>
          </p:cNvPr>
          <p:cNvCxnSpPr>
            <a:cxnSpLocks/>
          </p:cNvCxnSpPr>
          <p:nvPr/>
        </p:nvCxnSpPr>
        <p:spPr>
          <a:xfrm>
            <a:off x="6711217" y="801549"/>
            <a:ext cx="266247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1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CEF485A-55AB-8E40-3081-B48C28F6D833}"/>
                  </a:ext>
                </a:extLst>
              </p:cNvPr>
              <p:cNvSpPr txBox="1"/>
              <p:nvPr/>
            </p:nvSpPr>
            <p:spPr>
              <a:xfrm flipH="1">
                <a:off x="0" y="1386799"/>
                <a:ext cx="61473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TW" sz="2800" b="0" i="1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CEF485A-55AB-8E40-3081-B48C28F6D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0" y="1386799"/>
                <a:ext cx="614739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C1F3874F-FEF2-8CF7-5735-73071E878ABC}"/>
                  </a:ext>
                </a:extLst>
              </p:cNvPr>
              <p:cNvSpPr txBox="1"/>
              <p:nvPr/>
            </p:nvSpPr>
            <p:spPr>
              <a:xfrm flipH="1">
                <a:off x="81280" y="232494"/>
                <a:ext cx="76606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3200" dirty="0"/>
                  <a:t>3</a:t>
                </a:r>
                <a:r>
                  <a:rPr lang="en-US" altLang="zh-TW" sz="3200" baseline="30000" dirty="0"/>
                  <a:t>rd</a:t>
                </a:r>
                <a:r>
                  <a:rPr lang="en-US" altLang="zh-TW" sz="3200" dirty="0"/>
                  <a:t> order correlation function </a:t>
                </a:r>
                <a14:m>
                  <m:oMath xmlns:m="http://schemas.openxmlformats.org/officeDocument/2006/math">
                    <m:r>
                      <a:rPr lang="en-US" altLang="zh-TW" sz="3200" b="0" i="1" dirty="0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altLang="zh-TW" sz="3200" dirty="0"/>
                  <a:t> </a:t>
                </a:r>
                <a:r>
                  <a:rPr lang="en-US" altLang="zh-TW" sz="3200" dirty="0" err="1"/>
                  <a:t>bispectrum</a:t>
                </a:r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C1F3874F-FEF2-8CF7-5735-73071E878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280" y="232494"/>
                <a:ext cx="7660640" cy="584775"/>
              </a:xfrm>
              <a:prstGeom prst="rect">
                <a:avLst/>
              </a:prstGeom>
              <a:blipFill>
                <a:blip r:embed="rId3"/>
                <a:stretch>
                  <a:fillRect l="-636" t="-12500" r="-716" b="-34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03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6C11CFC5-4758-41FA-A961-CFE123AF9ABC}"/>
                  </a:ext>
                </a:extLst>
              </p:cNvPr>
              <p:cNvSpPr txBox="1"/>
              <p:nvPr/>
            </p:nvSpPr>
            <p:spPr>
              <a:xfrm>
                <a:off x="717433" y="2535865"/>
                <a:ext cx="51308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sub>
                    </m:sSub>
                    <m:func>
                      <m:funcPr>
                        <m:ctrlPr>
                          <a:rPr lang="en-US" altLang="zh-TW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8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altLang="zh-TW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altLang="zh-TW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altLang="zh-TW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Wingdings" panose="05000000000000000000" pitchFamily="2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28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Wingdings" panose="05000000000000000000" pitchFamily="2" charset="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𝑡</m:t>
                            </m:r>
                            <m:r>
                              <a:rPr lang="en-US" altLang="zh-TW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=1,2,3</m:t>
                        </m:r>
                      </m:e>
                    </m:func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zh-TW" sz="28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6C11CFC5-4758-41FA-A961-CFE123AF9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33" y="2535865"/>
                <a:ext cx="5130800" cy="1292662"/>
              </a:xfrm>
              <a:prstGeom prst="rect">
                <a:avLst/>
              </a:prstGeom>
              <a:blipFill>
                <a:blip r:embed="rId3"/>
                <a:stretch>
                  <a:fillRect l="-4281" t="-84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2FE297BB-9434-44AA-8038-69A36234AA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76" t="14008" r="9876" b="35535"/>
          <a:stretch/>
        </p:blipFill>
        <p:spPr>
          <a:xfrm>
            <a:off x="7071360" y="1071204"/>
            <a:ext cx="5029200" cy="3649394"/>
          </a:xfrm>
          <a:prstGeom prst="rect">
            <a:avLst/>
          </a:prstGeom>
        </p:spPr>
      </p:pic>
      <p:grpSp>
        <p:nvGrpSpPr>
          <p:cNvPr id="28" name="群組 27">
            <a:extLst>
              <a:ext uri="{FF2B5EF4-FFF2-40B4-BE49-F238E27FC236}">
                <a16:creationId xmlns:a16="http://schemas.microsoft.com/office/drawing/2014/main" id="{194260C1-92FD-4176-80C8-5030126FE268}"/>
              </a:ext>
            </a:extLst>
          </p:cNvPr>
          <p:cNvGrpSpPr/>
          <p:nvPr/>
        </p:nvGrpSpPr>
        <p:grpSpPr>
          <a:xfrm>
            <a:off x="81280" y="4553486"/>
            <a:ext cx="7083022" cy="2079014"/>
            <a:chOff x="81280" y="4553486"/>
            <a:chExt cx="7083022" cy="20790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C063C8BE-1D68-4352-8084-36B1B7A9F381}"/>
                    </a:ext>
                  </a:extLst>
                </p:cNvPr>
                <p:cNvSpPr txBox="1"/>
                <p:nvPr/>
              </p:nvSpPr>
              <p:spPr>
                <a:xfrm>
                  <a:off x="3536833" y="6047725"/>
                  <a:ext cx="2468881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a14:m>
                  <a:r>
                    <a:rPr lang="en-US" altLang="zh-TW" sz="3200" b="0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TW" sz="3200" dirty="0"/>
                    <a:t>+</a:t>
                  </a:r>
                  <a:r>
                    <a:rPr lang="en-US" altLang="zh-TW" sz="3200" b="0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C063C8BE-1D68-4352-8084-36B1B7A9F3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6833" y="6047725"/>
                  <a:ext cx="2468881" cy="584775"/>
                </a:xfrm>
                <a:prstGeom prst="rect">
                  <a:avLst/>
                </a:prstGeom>
                <a:blipFill>
                  <a:blip r:embed="rId5"/>
                  <a:stretch>
                    <a:fillRect t="-12500" b="-3437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直線單箭頭接點 5">
              <a:extLst>
                <a:ext uri="{FF2B5EF4-FFF2-40B4-BE49-F238E27FC236}">
                  <a16:creationId xmlns:a16="http://schemas.microsoft.com/office/drawing/2014/main" id="{E83FD837-799E-4E54-A7D8-E901FF9328C6}"/>
                </a:ext>
              </a:extLst>
            </p:cNvPr>
            <p:cNvCxnSpPr/>
            <p:nvPr/>
          </p:nvCxnSpPr>
          <p:spPr>
            <a:xfrm>
              <a:off x="457200" y="5986168"/>
              <a:ext cx="49885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E83BFE67-6E66-4A2B-8028-C6233C6BB84D}"/>
                </a:ext>
              </a:extLst>
            </p:cNvPr>
            <p:cNvCxnSpPr/>
            <p:nvPr/>
          </p:nvCxnSpPr>
          <p:spPr>
            <a:xfrm flipV="1">
              <a:off x="1158240" y="5366408"/>
              <a:ext cx="0" cy="61976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34D992B7-604E-4B28-BC74-1D89D7DD89B4}"/>
                    </a:ext>
                  </a:extLst>
                </p:cNvPr>
                <p:cNvSpPr txBox="1"/>
                <p:nvPr/>
              </p:nvSpPr>
              <p:spPr>
                <a:xfrm>
                  <a:off x="5303520" y="5590525"/>
                  <a:ext cx="894080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34D992B7-604E-4B28-BC74-1D89D7DD89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3520" y="5590525"/>
                  <a:ext cx="894080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765BCE09-FE3D-416C-9129-3659AB96EFDE}"/>
                    </a:ext>
                  </a:extLst>
                </p:cNvPr>
                <p:cNvSpPr txBox="1"/>
                <p:nvPr/>
              </p:nvSpPr>
              <p:spPr>
                <a:xfrm>
                  <a:off x="81280" y="6047725"/>
                  <a:ext cx="894080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765BCE09-FE3D-416C-9129-3659AB96EF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80" y="6047725"/>
                  <a:ext cx="894080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CC285138-0711-4E19-A466-61DC1CFCEC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000" y="5894728"/>
              <a:ext cx="10160" cy="22352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DC4A110C-6D17-4378-B606-FD61C46FDFD0}"/>
                </a:ext>
              </a:extLst>
            </p:cNvPr>
            <p:cNvCxnSpPr/>
            <p:nvPr/>
          </p:nvCxnSpPr>
          <p:spPr>
            <a:xfrm flipV="1">
              <a:off x="2951480" y="5366408"/>
              <a:ext cx="0" cy="61976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DE1607E-8514-453E-91B1-6C602D805C1F}"/>
                </a:ext>
              </a:extLst>
            </p:cNvPr>
            <p:cNvCxnSpPr/>
            <p:nvPr/>
          </p:nvCxnSpPr>
          <p:spPr>
            <a:xfrm flipV="1">
              <a:off x="3764280" y="5366408"/>
              <a:ext cx="0" cy="61976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DFA73058-C529-44D4-B7F0-67776E99911E}"/>
                    </a:ext>
                  </a:extLst>
                </p:cNvPr>
                <p:cNvSpPr txBox="1"/>
                <p:nvPr/>
              </p:nvSpPr>
              <p:spPr>
                <a:xfrm>
                  <a:off x="716280" y="6047725"/>
                  <a:ext cx="894080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DFA73058-C529-44D4-B7F0-67776E9991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280" y="6047725"/>
                  <a:ext cx="894080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A17AF0C7-9056-4B57-8200-A03538D2909B}"/>
                    </a:ext>
                  </a:extLst>
                </p:cNvPr>
                <p:cNvSpPr txBox="1"/>
                <p:nvPr/>
              </p:nvSpPr>
              <p:spPr>
                <a:xfrm>
                  <a:off x="2504440" y="6047725"/>
                  <a:ext cx="894080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A17AF0C7-9056-4B57-8200-A03538D290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4440" y="6047725"/>
                  <a:ext cx="894080" cy="5847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D42D3F57-2223-4152-93D1-EC23AC0EE338}"/>
                    </a:ext>
                  </a:extLst>
                </p:cNvPr>
                <p:cNvSpPr txBox="1"/>
                <p:nvPr/>
              </p:nvSpPr>
              <p:spPr>
                <a:xfrm>
                  <a:off x="716280" y="4553486"/>
                  <a:ext cx="1116334" cy="7838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D42D3F57-2223-4152-93D1-EC23AC0EE3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280" y="4553486"/>
                  <a:ext cx="1116334" cy="78380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字方塊 21">
                  <a:extLst>
                    <a:ext uri="{FF2B5EF4-FFF2-40B4-BE49-F238E27FC236}">
                      <a16:creationId xmlns:a16="http://schemas.microsoft.com/office/drawing/2014/main" id="{C98ECB14-E72D-487F-B57C-DA30527634E7}"/>
                    </a:ext>
                  </a:extLst>
                </p:cNvPr>
                <p:cNvSpPr txBox="1"/>
                <p:nvPr/>
              </p:nvSpPr>
              <p:spPr>
                <a:xfrm>
                  <a:off x="3558770" y="4620208"/>
                  <a:ext cx="3605532" cy="66043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p>
                    </m:oMath>
                  </a14:m>
                  <a:r>
                    <a:rPr lang="en-US" altLang="zh-TW" sz="2600" dirty="0"/>
                    <a:t>=</a:t>
                  </a:r>
                  <a:r>
                    <a:rPr lang="en-US" altLang="zh-TW" sz="2600" b="0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TW" sz="2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a14:m>
                  <a:endParaRPr lang="zh-TW" altLang="en-US" sz="2600" dirty="0"/>
                </a:p>
              </p:txBody>
            </p:sp>
          </mc:Choice>
          <mc:Fallback xmlns="">
            <p:sp>
              <p:nvSpPr>
                <p:cNvPr id="22" name="文字方塊 21">
                  <a:extLst>
                    <a:ext uri="{FF2B5EF4-FFF2-40B4-BE49-F238E27FC236}">
                      <a16:creationId xmlns:a16="http://schemas.microsoft.com/office/drawing/2014/main" id="{C98ECB14-E72D-487F-B57C-DA3052763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8770" y="4620208"/>
                  <a:ext cx="3605532" cy="660437"/>
                </a:xfrm>
                <a:prstGeom prst="rect">
                  <a:avLst/>
                </a:prstGeom>
                <a:blipFill>
                  <a:blip r:embed="rId11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>
                  <a:extLst>
                    <a:ext uri="{FF2B5EF4-FFF2-40B4-BE49-F238E27FC236}">
                      <a16:creationId xmlns:a16="http://schemas.microsoft.com/office/drawing/2014/main" id="{E69A7284-EFB8-44A6-9F1F-E78477FFC72A}"/>
                    </a:ext>
                  </a:extLst>
                </p:cNvPr>
                <p:cNvSpPr txBox="1"/>
                <p:nvPr/>
              </p:nvSpPr>
              <p:spPr>
                <a:xfrm>
                  <a:off x="2279648" y="4553486"/>
                  <a:ext cx="1118867" cy="7838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6" name="文字方塊 25">
                  <a:extLst>
                    <a:ext uri="{FF2B5EF4-FFF2-40B4-BE49-F238E27FC236}">
                      <a16:creationId xmlns:a16="http://schemas.microsoft.com/office/drawing/2014/main" id="{E69A7284-EFB8-44A6-9F1F-E78477FFC7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648" y="4553486"/>
                  <a:ext cx="1118867" cy="78380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E016D638-6863-4FEC-B92C-52A23C9FDAC2}"/>
                  </a:ext>
                </a:extLst>
              </p:cNvPr>
              <p:cNvSpPr txBox="1"/>
              <p:nvPr/>
            </p:nvSpPr>
            <p:spPr>
              <a:xfrm>
                <a:off x="7533639" y="4851300"/>
                <a:ext cx="4394890" cy="184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altLang="zh-TW" sz="3200" dirty="0"/>
              </a:p>
              <a:p>
                <a:pPr algn="ctr"/>
                <a:r>
                  <a:rPr lang="en-US" altLang="zh-TW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nonzero</a:t>
                </a:r>
                <a:endParaRPr lang="zh-TW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E016D638-6863-4FEC-B92C-52A23C9FD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639" y="4851300"/>
                <a:ext cx="4394890" cy="1840568"/>
              </a:xfrm>
              <a:prstGeom prst="rect">
                <a:avLst/>
              </a:prstGeom>
              <a:blipFill>
                <a:blip r:embed="rId13"/>
                <a:stretch>
                  <a:fillRect r="-139" b="-82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箭號: 向右 26">
            <a:extLst>
              <a:ext uri="{FF2B5EF4-FFF2-40B4-BE49-F238E27FC236}">
                <a16:creationId xmlns:a16="http://schemas.microsoft.com/office/drawing/2014/main" id="{2209B6A0-9C13-4E54-9BF1-9838EDD3A31B}"/>
              </a:ext>
            </a:extLst>
          </p:cNvPr>
          <p:cNvSpPr/>
          <p:nvPr/>
        </p:nvSpPr>
        <p:spPr>
          <a:xfrm>
            <a:off x="6695441" y="5337290"/>
            <a:ext cx="609600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2CA5AA3-560D-A142-6A9F-E0A5036814F8}"/>
                  </a:ext>
                </a:extLst>
              </p:cNvPr>
              <p:cNvSpPr txBox="1"/>
              <p:nvPr/>
            </p:nvSpPr>
            <p:spPr>
              <a:xfrm flipH="1">
                <a:off x="0" y="1386799"/>
                <a:ext cx="61473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TW" sz="2800" b="0" i="1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2CA5AA3-560D-A142-6A9F-E0A503681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0" y="1386799"/>
                <a:ext cx="614739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E1D3062-889F-D70D-AFE7-7392BB6D8F74}"/>
                  </a:ext>
                </a:extLst>
              </p:cNvPr>
              <p:cNvSpPr txBox="1"/>
              <p:nvPr/>
            </p:nvSpPr>
            <p:spPr>
              <a:xfrm flipH="1">
                <a:off x="81280" y="232494"/>
                <a:ext cx="76606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3200" dirty="0"/>
                  <a:t>3</a:t>
                </a:r>
                <a:r>
                  <a:rPr lang="en-US" altLang="zh-TW" sz="3200" baseline="30000" dirty="0"/>
                  <a:t>rd</a:t>
                </a:r>
                <a:r>
                  <a:rPr lang="en-US" altLang="zh-TW" sz="3200" dirty="0"/>
                  <a:t> order correlation function </a:t>
                </a:r>
                <a14:m>
                  <m:oMath xmlns:m="http://schemas.openxmlformats.org/officeDocument/2006/math">
                    <m:r>
                      <a:rPr lang="en-US" altLang="zh-TW" sz="3200" b="0" i="1" dirty="0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altLang="zh-TW" sz="3200" dirty="0"/>
                  <a:t> </a:t>
                </a:r>
                <a:r>
                  <a:rPr lang="en-US" altLang="zh-TW" sz="3200" dirty="0" err="1"/>
                  <a:t>bispectrum</a:t>
                </a:r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E1D3062-889F-D70D-AFE7-7392BB6D8F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280" y="232494"/>
                <a:ext cx="7660640" cy="584775"/>
              </a:xfrm>
              <a:prstGeom prst="rect">
                <a:avLst/>
              </a:prstGeom>
              <a:blipFill>
                <a:blip r:embed="rId15"/>
                <a:stretch>
                  <a:fillRect l="-636" t="-12500" r="-716" b="-34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4F7C36D4-7F57-CAE9-6EA0-6E48985DAE0B}"/>
                  </a:ext>
                </a:extLst>
              </p:cNvPr>
              <p:cNvSpPr txBox="1"/>
              <p:nvPr/>
            </p:nvSpPr>
            <p:spPr>
              <a:xfrm flipH="1">
                <a:off x="6507804" y="3116358"/>
                <a:ext cx="5684196" cy="10883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rgbClr val="7030A0"/>
                    </a:solidFill>
                  </a:rPr>
                  <a:t>Note: such phase info is completely lost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200" b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3200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zh-TW" sz="3200" b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3200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sz="32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3200" b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altLang="zh-TW" sz="3200" b="1" i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b="1" dirty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zh-TW" sz="3200" b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zh-TW" altLang="en-US" sz="3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4F7C36D4-7F57-CAE9-6EA0-6E48985DA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07804" y="3116358"/>
                <a:ext cx="5684196" cy="1088375"/>
              </a:xfrm>
              <a:prstGeom prst="rect">
                <a:avLst/>
              </a:prstGeom>
              <a:blipFill>
                <a:blip r:embed="rId16"/>
                <a:stretch>
                  <a:fillRect l="-2790" t="-7263" b="-167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1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CA874CF-C6AE-2D78-A2A6-5BA8F48788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84" t="37275" r="56833"/>
          <a:stretch/>
        </p:blipFill>
        <p:spPr>
          <a:xfrm>
            <a:off x="784257" y="3429000"/>
            <a:ext cx="2682240" cy="869969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8587FA62-5873-4965-0251-D219122CF257}"/>
              </a:ext>
            </a:extLst>
          </p:cNvPr>
          <p:cNvSpPr txBox="1"/>
          <p:nvPr/>
        </p:nvSpPr>
        <p:spPr>
          <a:xfrm flipH="1">
            <a:off x="81280" y="232494"/>
            <a:ext cx="76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Stochastic Models for Time Series Analysis</a:t>
            </a:r>
            <a:endParaRPr lang="zh-TW" altLang="en-US" sz="32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B35A1450-351C-8CD0-25C6-9A80EC60E4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257" y="1819861"/>
            <a:ext cx="6957663" cy="792549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FB9191CD-1617-57A9-6398-1E3147226C9F}"/>
              </a:ext>
            </a:extLst>
          </p:cNvPr>
          <p:cNvSpPr txBox="1"/>
          <p:nvPr/>
        </p:nvSpPr>
        <p:spPr>
          <a:xfrm flipH="1">
            <a:off x="81280" y="1358196"/>
            <a:ext cx="378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Moving Average model (MA)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395FC30-A3F6-369A-BCA0-0969893DBFCC}"/>
              </a:ext>
            </a:extLst>
          </p:cNvPr>
          <p:cNvSpPr txBox="1"/>
          <p:nvPr/>
        </p:nvSpPr>
        <p:spPr>
          <a:xfrm flipH="1">
            <a:off x="81280" y="2843242"/>
            <a:ext cx="378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Autoregressive model (AR)</a:t>
            </a:r>
            <a:endParaRPr lang="zh-TW" altLang="en-US" sz="2400" dirty="0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9D44D27E-C695-7FFE-B2F8-C86E6CB9131B}"/>
              </a:ext>
            </a:extLst>
          </p:cNvPr>
          <p:cNvSpPr/>
          <p:nvPr/>
        </p:nvSpPr>
        <p:spPr>
          <a:xfrm>
            <a:off x="5994400" y="1673160"/>
            <a:ext cx="457200" cy="46166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05ABA246-3B83-E92B-F15E-53B47C0CF624}"/>
              </a:ext>
            </a:extLst>
          </p:cNvPr>
          <p:cNvSpPr/>
          <p:nvPr/>
        </p:nvSpPr>
        <p:spPr>
          <a:xfrm>
            <a:off x="1518920" y="3288659"/>
            <a:ext cx="457200" cy="46166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AD8B2BB-A426-B3A6-98A3-DB80E8EBB90B}"/>
                  </a:ext>
                </a:extLst>
              </p:cNvPr>
              <p:cNvSpPr txBox="1"/>
              <p:nvPr/>
            </p:nvSpPr>
            <p:spPr>
              <a:xfrm flipH="1">
                <a:off x="8122920" y="1819861"/>
                <a:ext cx="37896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 depends on history of external noise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AD8B2BB-A426-B3A6-98A3-DB80E8EBB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22920" y="1819861"/>
                <a:ext cx="3789680" cy="830997"/>
              </a:xfrm>
              <a:prstGeom prst="rect">
                <a:avLst/>
              </a:prstGeom>
              <a:blipFill>
                <a:blip r:embed="rId5"/>
                <a:stretch>
                  <a:fillRect l="-2576" t="-5882" b="-16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62BAFA0-DAC6-03C6-2E5A-79FF8EBEB8AA}"/>
                  </a:ext>
                </a:extLst>
              </p:cNvPr>
              <p:cNvSpPr txBox="1"/>
              <p:nvPr/>
            </p:nvSpPr>
            <p:spPr>
              <a:xfrm flipH="1">
                <a:off x="8122920" y="3580262"/>
                <a:ext cx="4170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depends on its history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62BAFA0-DAC6-03C6-2E5A-79FF8EBEB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22920" y="3580262"/>
                <a:ext cx="4170680" cy="461665"/>
              </a:xfrm>
              <a:prstGeom prst="rect">
                <a:avLst/>
              </a:prstGeom>
              <a:blipFill>
                <a:blip r:embed="rId6"/>
                <a:stretch>
                  <a:fillRect l="-439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群組 27">
            <a:extLst>
              <a:ext uri="{FF2B5EF4-FFF2-40B4-BE49-F238E27FC236}">
                <a16:creationId xmlns:a16="http://schemas.microsoft.com/office/drawing/2014/main" id="{C094E377-4D3B-E3E1-6F78-AE2BD2488C09}"/>
              </a:ext>
            </a:extLst>
          </p:cNvPr>
          <p:cNvGrpSpPr/>
          <p:nvPr/>
        </p:nvGrpSpPr>
        <p:grpSpPr>
          <a:xfrm>
            <a:off x="81280" y="4600922"/>
            <a:ext cx="12212320" cy="1375772"/>
            <a:chOff x="81280" y="4600922"/>
            <a:chExt cx="12212320" cy="1375772"/>
          </a:xfrm>
        </p:grpSpPr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8A7CA179-4437-42DF-E659-17FF29C8A62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4257" y="5115559"/>
              <a:ext cx="4115157" cy="861135"/>
            </a:xfrm>
            <a:prstGeom prst="rect">
              <a:avLst/>
            </a:prstGeom>
          </p:spPr>
        </p:pic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0313A9E-24DE-89D9-8805-C3016DF325FD}"/>
                </a:ext>
              </a:extLst>
            </p:cNvPr>
            <p:cNvSpPr txBox="1"/>
            <p:nvPr/>
          </p:nvSpPr>
          <p:spPr>
            <a:xfrm flipH="1">
              <a:off x="81280" y="4600922"/>
              <a:ext cx="6715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Autoregressive-Moving-Average model (ARMA)</a:t>
              </a:r>
              <a:endParaRPr lang="zh-TW" altLang="en-US" sz="2400" dirty="0"/>
            </a:p>
          </p:txBody>
        </p:sp>
        <p:sp>
          <p:nvSpPr>
            <p:cNvPr id="14" name="橢圓 13">
              <a:extLst>
                <a:ext uri="{FF2B5EF4-FFF2-40B4-BE49-F238E27FC236}">
                  <a16:creationId xmlns:a16="http://schemas.microsoft.com/office/drawing/2014/main" id="{D9DBD0D7-7A81-828C-4158-81779DACC97A}"/>
                </a:ext>
              </a:extLst>
            </p:cNvPr>
            <p:cNvSpPr/>
            <p:nvPr/>
          </p:nvSpPr>
          <p:spPr>
            <a:xfrm>
              <a:off x="2105057" y="4947646"/>
              <a:ext cx="457200" cy="461665"/>
            </a:xfrm>
            <a:prstGeom prst="ellipse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>
              <a:extLst>
                <a:ext uri="{FF2B5EF4-FFF2-40B4-BE49-F238E27FC236}">
                  <a16:creationId xmlns:a16="http://schemas.microsoft.com/office/drawing/2014/main" id="{9BB512D1-C667-AE2C-3FCB-6800E5691B11}"/>
                </a:ext>
              </a:extLst>
            </p:cNvPr>
            <p:cNvSpPr/>
            <p:nvPr/>
          </p:nvSpPr>
          <p:spPr>
            <a:xfrm>
              <a:off x="3713480" y="4947646"/>
              <a:ext cx="457200" cy="461665"/>
            </a:xfrm>
            <a:prstGeom prst="ellipse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文字方塊 18">
                  <a:extLst>
                    <a:ext uri="{FF2B5EF4-FFF2-40B4-BE49-F238E27FC236}">
                      <a16:creationId xmlns:a16="http://schemas.microsoft.com/office/drawing/2014/main" id="{89AF702A-DAD8-FDAD-DE33-BCB502A8E476}"/>
                    </a:ext>
                  </a:extLst>
                </p:cNvPr>
                <p:cNvSpPr txBox="1"/>
                <p:nvPr/>
              </p:nvSpPr>
              <p:spPr>
                <a:xfrm flipH="1">
                  <a:off x="8122920" y="5409311"/>
                  <a:ext cx="41706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zh-TW" sz="2400" dirty="0"/>
                    <a:t>depends on both</a:t>
                  </a:r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9" name="文字方塊 18">
                  <a:extLst>
                    <a:ext uri="{FF2B5EF4-FFF2-40B4-BE49-F238E27FC236}">
                      <a16:creationId xmlns:a16="http://schemas.microsoft.com/office/drawing/2014/main" id="{89AF702A-DAD8-FDAD-DE33-BCB502A8E4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8122920" y="5409311"/>
                  <a:ext cx="4170680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439" t="-10526" b="-2894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DCD88C53-E49E-DD13-7062-903F8CF2AFDF}"/>
              </a:ext>
            </a:extLst>
          </p:cNvPr>
          <p:cNvSpPr/>
          <p:nvPr/>
        </p:nvSpPr>
        <p:spPr>
          <a:xfrm>
            <a:off x="9676431" y="682906"/>
            <a:ext cx="1018573" cy="67529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11B64A3A-5FBE-1434-1255-B329E785988D}"/>
                  </a:ext>
                </a:extLst>
              </p:cNvPr>
              <p:cNvSpPr txBox="1"/>
              <p:nvPr/>
            </p:nvSpPr>
            <p:spPr>
              <a:xfrm>
                <a:off x="9936862" y="756310"/>
                <a:ext cx="567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11B64A3A-5FBE-1434-1255-B329E7859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6862" y="756310"/>
                <a:ext cx="56716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FDCA8592-E96F-7F29-96DC-BAF59A33BC35}"/>
                  </a:ext>
                </a:extLst>
              </p:cNvPr>
              <p:cNvSpPr txBox="1"/>
              <p:nvPr/>
            </p:nvSpPr>
            <p:spPr>
              <a:xfrm>
                <a:off x="8719012" y="725414"/>
                <a:ext cx="567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FDCA8592-E96F-7F29-96DC-BAF59A33B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012" y="725414"/>
                <a:ext cx="56716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箭號: 弧形下彎 26">
            <a:extLst>
              <a:ext uri="{FF2B5EF4-FFF2-40B4-BE49-F238E27FC236}">
                <a16:creationId xmlns:a16="http://schemas.microsoft.com/office/drawing/2014/main" id="{217E5293-F894-FC0D-B5DE-045C84007BB1}"/>
              </a:ext>
            </a:extLst>
          </p:cNvPr>
          <p:cNvSpPr/>
          <p:nvPr/>
        </p:nvSpPr>
        <p:spPr>
          <a:xfrm>
            <a:off x="9045612" y="387711"/>
            <a:ext cx="891250" cy="231236"/>
          </a:xfrm>
          <a:prstGeom prst="curved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97A7E58C-240B-D041-256A-50A6529240BB}"/>
              </a:ext>
            </a:extLst>
          </p:cNvPr>
          <p:cNvSpPr txBox="1"/>
          <p:nvPr/>
        </p:nvSpPr>
        <p:spPr>
          <a:xfrm flipH="1">
            <a:off x="81280" y="3720889"/>
            <a:ext cx="218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Task</a:t>
            </a:r>
            <a:endParaRPr lang="zh-TW" altLang="en-US" sz="32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EFF747E-83DC-6902-9A0D-0EF889911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622" y="667659"/>
            <a:ext cx="4115157" cy="86113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E2F0898A-7043-C2CA-0177-5428FCAAC712}"/>
              </a:ext>
            </a:extLst>
          </p:cNvPr>
          <p:cNvSpPr txBox="1"/>
          <p:nvPr/>
        </p:nvSpPr>
        <p:spPr>
          <a:xfrm flipH="1">
            <a:off x="2687320" y="153022"/>
            <a:ext cx="671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Autoregressive-Moving-Average model (ARMA)</a:t>
            </a:r>
            <a:endParaRPr lang="zh-TW" altLang="en-US" sz="2400" dirty="0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9163C2B-FEF0-21AF-508E-A31379436A82}"/>
              </a:ext>
            </a:extLst>
          </p:cNvPr>
          <p:cNvSpPr/>
          <p:nvPr/>
        </p:nvSpPr>
        <p:spPr>
          <a:xfrm>
            <a:off x="5335937" y="499746"/>
            <a:ext cx="457200" cy="46166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EE999411-4B86-485D-5578-22231054476D}"/>
              </a:ext>
            </a:extLst>
          </p:cNvPr>
          <p:cNvSpPr/>
          <p:nvPr/>
        </p:nvSpPr>
        <p:spPr>
          <a:xfrm>
            <a:off x="6944360" y="499746"/>
            <a:ext cx="457200" cy="46166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向下 8">
            <a:extLst>
              <a:ext uri="{FF2B5EF4-FFF2-40B4-BE49-F238E27FC236}">
                <a16:creationId xmlns:a16="http://schemas.microsoft.com/office/drawing/2014/main" id="{5DB8A0EE-9899-D456-EFF0-313E5C5D0973}"/>
              </a:ext>
            </a:extLst>
          </p:cNvPr>
          <p:cNvSpPr/>
          <p:nvPr/>
        </p:nvSpPr>
        <p:spPr>
          <a:xfrm>
            <a:off x="5872480" y="1628822"/>
            <a:ext cx="345440" cy="53369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99383D4-23A3-4135-DDAF-769E19B1F959}"/>
              </a:ext>
            </a:extLst>
          </p:cNvPr>
          <p:cNvSpPr txBox="1"/>
          <p:nvPr/>
        </p:nvSpPr>
        <p:spPr>
          <a:xfrm flipH="1">
            <a:off x="4584946" y="2262544"/>
            <a:ext cx="2920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generate dataset</a:t>
            </a:r>
            <a:endParaRPr lang="zh-TW" altLang="en-US" sz="2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5445CEA-D5D2-5145-0D29-623A25E94165}"/>
              </a:ext>
            </a:extLst>
          </p:cNvPr>
          <p:cNvSpPr txBox="1"/>
          <p:nvPr/>
        </p:nvSpPr>
        <p:spPr>
          <a:xfrm flipH="1">
            <a:off x="1659677" y="6127421"/>
            <a:ext cx="8771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</a:rPr>
              <a:t>linear model, yet is able to approximate complicated processes!</a:t>
            </a:r>
            <a:endParaRPr lang="zh-TW" altLang="en-US" sz="2400" b="1" dirty="0">
              <a:solidFill>
                <a:srgbClr val="7030A0"/>
              </a:solidFill>
            </a:endParaRPr>
          </a:p>
        </p:txBody>
      </p:sp>
      <p:sp>
        <p:nvSpPr>
          <p:cNvPr id="12" name="箭號: 向下 11">
            <a:extLst>
              <a:ext uri="{FF2B5EF4-FFF2-40B4-BE49-F238E27FC236}">
                <a16:creationId xmlns:a16="http://schemas.microsoft.com/office/drawing/2014/main" id="{009ED089-F3F3-F062-F8CF-36DFF120E96F}"/>
              </a:ext>
            </a:extLst>
          </p:cNvPr>
          <p:cNvSpPr/>
          <p:nvPr/>
        </p:nvSpPr>
        <p:spPr>
          <a:xfrm>
            <a:off x="5879675" y="3138350"/>
            <a:ext cx="345440" cy="53369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2ECDFC4C-F208-6BC6-0A4F-70E22707AACA}"/>
                  </a:ext>
                </a:extLst>
              </p:cNvPr>
              <p:cNvSpPr txBox="1"/>
              <p:nvPr/>
            </p:nvSpPr>
            <p:spPr>
              <a:xfrm flipH="1">
                <a:off x="2808390" y="3815465"/>
                <a:ext cx="652865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recover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2ECDFC4C-F208-6BC6-0A4F-70E22707A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08390" y="3815465"/>
                <a:ext cx="6528650" cy="490199"/>
              </a:xfrm>
              <a:prstGeom prst="rect">
                <a:avLst/>
              </a:prstGeom>
              <a:blipFill>
                <a:blip r:embed="rId4"/>
                <a:stretch>
                  <a:fillRect t="-8750" b="-2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>
            <a:extLst>
              <a:ext uri="{FF2B5EF4-FFF2-40B4-BE49-F238E27FC236}">
                <a16:creationId xmlns:a16="http://schemas.microsoft.com/office/drawing/2014/main" id="{26E9DD4C-3651-DE8E-52D9-862C67C1DB4F}"/>
              </a:ext>
            </a:extLst>
          </p:cNvPr>
          <p:cNvSpPr/>
          <p:nvPr/>
        </p:nvSpPr>
        <p:spPr>
          <a:xfrm>
            <a:off x="2951480" y="38509"/>
            <a:ext cx="6187440" cy="2886481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A138F4DD-ADF8-81FD-B47E-EC182EB98D29}"/>
              </a:ext>
            </a:extLst>
          </p:cNvPr>
          <p:cNvSpPr txBox="1"/>
          <p:nvPr/>
        </p:nvSpPr>
        <p:spPr>
          <a:xfrm flipH="1">
            <a:off x="81280" y="4831865"/>
            <a:ext cx="218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0E335FBE-2BCD-1E16-61D3-0F80F3E19680}"/>
                  </a:ext>
                </a:extLst>
              </p:cNvPr>
              <p:cNvSpPr txBox="1"/>
              <p:nvPr/>
            </p:nvSpPr>
            <p:spPr>
              <a:xfrm>
                <a:off x="3126314" y="4790562"/>
                <a:ext cx="6715759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4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e.g. Double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kern="100" dirty="0" smtClean="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TW" sz="2400" i="1" kern="100" dirty="0" smtClean="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400" b="0" i="1" kern="100" dirty="0" smtClean="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en-US" altLang="zh-TW" sz="24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TW" sz="24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𝑞</m:t>
                    </m:r>
                    <m:r>
                      <a:rPr lang="en-US" altLang="zh-TW" sz="24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, </m:t>
                    </m:r>
                    <m:r>
                      <a:rPr lang="en-US" altLang="zh-TW" sz="24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𝑘</m:t>
                    </m:r>
                    <m:r>
                      <a:rPr lang="en-US" altLang="zh-TW" sz="24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TW" sz="24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 formulas</a:t>
                </a:r>
              </a:p>
              <a:p>
                <a:r>
                  <a:rPr lang="en-US" altLang="zh-TW" sz="24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Mendel, J. M. (1991). </a:t>
                </a:r>
                <a:r>
                  <a:rPr lang="en-US" altLang="zh-TW" sz="2400" i="1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Proceedings of the IEEE</a:t>
                </a:r>
                <a:r>
                  <a:rPr lang="en-US" altLang="zh-TW" sz="24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, </a:t>
                </a:r>
                <a:r>
                  <a:rPr lang="en-US" altLang="zh-TW" sz="2400" i="1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79</a:t>
                </a:r>
                <a:r>
                  <a:rPr lang="en-US" altLang="zh-TW" sz="24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(3), 278–305. https://doi.org/10.1109/5.75086</a:t>
                </a:r>
                <a:endParaRPr lang="zh-TW" altLang="zh-TW" sz="24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0E335FBE-2BCD-1E16-61D3-0F80F3E19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14" y="4790562"/>
                <a:ext cx="6715759" cy="1200329"/>
              </a:xfrm>
              <a:prstGeom prst="rect">
                <a:avLst/>
              </a:prstGeom>
              <a:blipFill>
                <a:blip r:embed="rId5"/>
                <a:stretch>
                  <a:fillRect l="-1452" t="-4061" r="-907" b="-106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字方塊 21">
            <a:extLst>
              <a:ext uri="{FF2B5EF4-FFF2-40B4-BE49-F238E27FC236}">
                <a16:creationId xmlns:a16="http://schemas.microsoft.com/office/drawing/2014/main" id="{3707FF2E-2A79-00ED-4F26-780D5721D425}"/>
              </a:ext>
            </a:extLst>
          </p:cNvPr>
          <p:cNvSpPr txBox="1"/>
          <p:nvPr/>
        </p:nvSpPr>
        <p:spPr>
          <a:xfrm flipH="1">
            <a:off x="8407399" y="4490868"/>
            <a:ext cx="332739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3</a:t>
            </a:r>
            <a:r>
              <a:rPr lang="en-US" altLang="zh-TW" sz="2400" b="1" baseline="30000" dirty="0">
                <a:solidFill>
                  <a:schemeClr val="tx1"/>
                </a:solidFill>
              </a:rPr>
              <a:t>rd</a:t>
            </a:r>
            <a:r>
              <a:rPr lang="en-US" altLang="zh-TW" sz="2400" b="1" dirty="0">
                <a:solidFill>
                  <a:schemeClr val="tx1"/>
                </a:solidFill>
              </a:rPr>
              <a:t> correlation involved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1FB31DEA-94ED-BFA2-9E90-FB660C8C80E1}"/>
              </a:ext>
            </a:extLst>
          </p:cNvPr>
          <p:cNvCxnSpPr>
            <a:stCxn id="22" idx="3"/>
          </p:cNvCxnSpPr>
          <p:nvPr/>
        </p:nvCxnSpPr>
        <p:spPr>
          <a:xfrm flipH="1">
            <a:off x="6944360" y="4721701"/>
            <a:ext cx="1463039" cy="2646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988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DC3561A9-0B96-9242-8718-BA5E7A188C5C}"/>
              </a:ext>
            </a:extLst>
          </p:cNvPr>
          <p:cNvSpPr txBox="1"/>
          <p:nvPr/>
        </p:nvSpPr>
        <p:spPr>
          <a:xfrm flipH="1">
            <a:off x="81280" y="232494"/>
            <a:ext cx="2164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bonus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5814EF79-7DC5-9C47-A9E7-262C2F9425F4}"/>
                  </a:ext>
                </a:extLst>
              </p:cNvPr>
              <p:cNvSpPr txBox="1"/>
              <p:nvPr/>
            </p:nvSpPr>
            <p:spPr>
              <a:xfrm flipH="1">
                <a:off x="972528" y="1308939"/>
                <a:ext cx="9838225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TW" sz="2800" dirty="0"/>
                  <a:t>How are the coefficients related to physical parameters?</a:t>
                </a:r>
                <a:br>
                  <a:rPr lang="en-US" altLang="zh-TW" sz="2800" dirty="0"/>
                </a:br>
                <a:r>
                  <a:rPr lang="en-US" altLang="zh-TW" sz="2800" dirty="0"/>
                  <a:t>(e.g. information of interaction between spins…)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altLang="zh-TW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TW" sz="2800" dirty="0"/>
                  <a:t>better algorithms than</a:t>
                </a:r>
                <a:r>
                  <a:rPr lang="en-US" altLang="zh-TW" sz="28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 Double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b="0" i="1" kern="100" dirty="0" smtClean="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TW" sz="2800" i="1" kern="100" dirty="0" smtClean="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800" b="0" i="1" kern="100" dirty="0" smtClean="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en-US" altLang="zh-TW" sz="28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TW" sz="28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𝑞</m:t>
                    </m:r>
                    <m:r>
                      <a:rPr lang="en-US" altLang="zh-TW" sz="28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, </m:t>
                    </m:r>
                    <m:r>
                      <a:rPr lang="en-US" altLang="zh-TW" sz="28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𝑘</m:t>
                    </m:r>
                    <m:r>
                      <a:rPr lang="en-US" altLang="zh-TW" sz="2800" i="1" kern="100" dirty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TW" sz="28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Calibri" panose="020F0502020204030204" pitchFamily="34" charset="0"/>
                  </a:rPr>
                  <a:t> Formulas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altLang="zh-TW" sz="2800" kern="100" dirty="0">
                  <a:latin typeface="Calibri" panose="020F0502020204030204" pitchFamily="34" charset="0"/>
                  <a:ea typeface="新細明體" panose="02020500000000000000" pitchFamily="18" charset="-12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5814EF79-7DC5-9C47-A9E7-262C2F942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72528" y="1308939"/>
                <a:ext cx="9838225" cy="2246769"/>
              </a:xfrm>
              <a:prstGeom prst="rect">
                <a:avLst/>
              </a:prstGeom>
              <a:blipFill>
                <a:blip r:embed="rId2"/>
                <a:stretch>
                  <a:fillRect l="-1116" t="-27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59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398</Words>
  <Application>Microsoft Office PowerPoint</Application>
  <PresentationFormat>寬螢幕</PresentationFormat>
  <Paragraphs>81</Paragraphs>
  <Slides>7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佈景主題</vt:lpstr>
      <vt:lpstr>噪声谱 第二阶段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single-shot THz Electro-Optic Sampling</dc:title>
  <dc:creator>CHIH-CHIEH WU</dc:creator>
  <cp:lastModifiedBy>CHIH-CHIEH WU</cp:lastModifiedBy>
  <cp:revision>6</cp:revision>
  <dcterms:created xsi:type="dcterms:W3CDTF">2023-08-02T17:14:57Z</dcterms:created>
  <dcterms:modified xsi:type="dcterms:W3CDTF">2023-08-03T07:04:32Z</dcterms:modified>
</cp:coreProperties>
</file>